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72" r:id="rId2"/>
    <p:sldId id="274" r:id="rId3"/>
    <p:sldId id="277" r:id="rId4"/>
    <p:sldId id="283" r:id="rId5"/>
    <p:sldId id="290" r:id="rId6"/>
    <p:sldId id="291" r:id="rId7"/>
    <p:sldId id="297" r:id="rId8"/>
    <p:sldId id="292" r:id="rId9"/>
    <p:sldId id="293" r:id="rId10"/>
    <p:sldId id="294" r:id="rId11"/>
    <p:sldId id="295" r:id="rId12"/>
    <p:sldId id="296" r:id="rId13"/>
    <p:sldId id="281" r:id="rId14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2A40"/>
    <a:srgbClr val="3C5580"/>
    <a:srgbClr val="255B72"/>
    <a:srgbClr val="FAC934"/>
    <a:srgbClr val="FA667F"/>
    <a:srgbClr val="FF4871"/>
    <a:srgbClr val="41FACD"/>
    <a:srgbClr val="ADA72D"/>
    <a:srgbClr val="FAF134"/>
    <a:srgbClr val="CD66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269D01E-BC32-4049-B463-5C60D7B0CCD2}" styleName="테마 스타일 2 - 강조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 autoAdjust="0"/>
    <p:restoredTop sz="95214" autoAdjust="0"/>
  </p:normalViewPr>
  <p:slideViewPr>
    <p:cSldViewPr snapToGrid="0">
      <p:cViewPr>
        <p:scale>
          <a:sx n="146" d="100"/>
          <a:sy n="146" d="100"/>
        </p:scale>
        <p:origin x="224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D52B497B-C47D-401F-B5CD-4203569571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6744CD-256E-45D5-9A78-BB99CE0EF4B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C6AA4A-0CC7-4275-9405-BE52A4D307FA}" type="datetimeFigureOut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EF976070-3038-45C0-91F5-14356335C6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6571770F-D62A-41CA-BB2E-AFE17113C3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64AE79-618C-4C15-BD69-8A1733D2ED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D4D202-5889-4B8C-AEBF-0C9B58D522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B6D203-23E0-4C6F-81CF-A344893A02AD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1654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8548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3954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368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662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5267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401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934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78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132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3612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0733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B6D203-23E0-4C6F-81CF-A344893A02A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100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13ABB-0972-234A-A23E-216C2F86586E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346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78CA1-C56A-6244-867D-E8BDDE00F614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22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C2C9F-0945-9447-9FAD-74216D3F501C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8613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04930-E9C1-AF45-8C96-E48AAAD74593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776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0BB1A-5562-6442-804F-00D711DF4894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275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AE820-B0E6-5B4E-BCC8-C8015C66F54C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724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87DF0-DEC5-934F-9A3E-9B4ED9CDB500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80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B69BE-8F00-8D40-B48C-3D040CD2D15F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744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EDD02-93E9-7843-8EA0-DB1530BC817E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338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61F7F-8435-9042-A24D-9DBD0FEDF842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62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A9D0-CAE1-2445-A09C-ECE7DC0194C7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244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CC58B-0115-7A45-8505-D955A1B37DFD}" type="datetime1">
              <a:rPr lang="ko-KR" altLang="en-US" smtClean="0"/>
              <a:t>2022. 10. 11.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19F84-CDA6-4942-84A4-CE5B8D0EDB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416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hyperlink" Target="mailto:seungjun.park025@gmail.co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10" Type="http://schemas.openxmlformats.org/officeDocument/2006/relationships/image" Target="../media/image6.png"/><Relationship Id="rId4" Type="http://schemas.openxmlformats.org/officeDocument/2006/relationships/hyperlink" Target="mailto:seungjun.park025@gmail.com" TargetMode="External"/><Relationship Id="rId9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eungjun.park025@gmail.co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eungjun.park025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agle-25/freelec-springboot2-webservice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cyber-lunch-fbd.notion.site/AWS-SAA-C02-2e7c8aefb3ce404382d7945bfd821ab5" TargetMode="External"/><Relationship Id="rId3" Type="http://schemas.openxmlformats.org/officeDocument/2006/relationships/hyperlink" Target="https://www.udemy.com/share/101WgC3@vc2rkoXJBKB8kqo-GtTsMiPAJ6QzVvkt2F_08qg9gzlu0BopxFEBjuDrMT3nbsRPNg==/" TargetMode="External"/><Relationship Id="rId7" Type="http://schemas.openxmlformats.org/officeDocument/2006/relationships/hyperlink" Target="https://www.udemy.com/share/102Yz63@R_Q860Zd5nbO7nVfjiL2BfYYHvCR9ijHC2bHmxSd6oL5-j2vjPj3ZOE7Ho5sEFmaVw==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udemy.com/share/106WtA3@_CA_WVwv342MGT8j_voKwzwowtyN8-WxYKqBGnI2ECmqlTamMexAkYhcTxN6sWvDxA==/" TargetMode="External"/><Relationship Id="rId5" Type="http://schemas.openxmlformats.org/officeDocument/2006/relationships/hyperlink" Target="https://cyber-lunch-fbd.notion.site/AWS-DVA-C01-e4989f8a43f745e9b8b2e8c633e4cc6b" TargetMode="External"/><Relationship Id="rId4" Type="http://schemas.openxmlformats.org/officeDocument/2006/relationships/hyperlink" Target="https://www.udemy.com/share/101WNq3@YPh3frIhjACSAoYLvFN1Cd2NwiF8H7_aQHEhZvMo5q7QkW4a4iKl5Us9hQbrT4OcIg==/" TargetMode="External"/><Relationship Id="rId9" Type="http://schemas.openxmlformats.org/officeDocument/2006/relationships/hyperlink" Target="https://github.com/eagle-25/rhel7-rhcsa-study-material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eagl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그룹 55">
            <a:extLst>
              <a:ext uri="{FF2B5EF4-FFF2-40B4-BE49-F238E27FC236}">
                <a16:creationId xmlns:a16="http://schemas.microsoft.com/office/drawing/2014/main" id="{5D097D89-B9FF-FA72-9DE8-D75189216556}"/>
              </a:ext>
            </a:extLst>
          </p:cNvPr>
          <p:cNvGrpSpPr/>
          <p:nvPr/>
        </p:nvGrpSpPr>
        <p:grpSpPr>
          <a:xfrm>
            <a:off x="2902657" y="7383546"/>
            <a:ext cx="3662272" cy="333617"/>
            <a:chOff x="2902657" y="7408992"/>
            <a:chExt cx="3662272" cy="333617"/>
          </a:xfrm>
        </p:grpSpPr>
        <p:sp>
          <p:nvSpPr>
            <p:cNvPr id="410" name="TextBox 409">
              <a:extLst>
                <a:ext uri="{FF2B5EF4-FFF2-40B4-BE49-F238E27FC236}">
                  <a16:creationId xmlns:a16="http://schemas.microsoft.com/office/drawing/2014/main" id="{4D0B525E-B929-C64E-B6EA-09B05A1C6FE5}"/>
                </a:ext>
              </a:extLst>
            </p:cNvPr>
            <p:cNvSpPr txBox="1"/>
            <p:nvPr/>
          </p:nvSpPr>
          <p:spPr>
            <a:xfrm>
              <a:off x="2902657" y="7408992"/>
              <a:ext cx="1807734" cy="33361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수상 이력</a:t>
              </a:r>
              <a:endParaRPr lang="en-US" altLang="ko-KR" sz="1200" b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cxnSp>
          <p:nvCxnSpPr>
            <p:cNvPr id="411" name="직선 연결선 20">
              <a:extLst>
                <a:ext uri="{FF2B5EF4-FFF2-40B4-BE49-F238E27FC236}">
                  <a16:creationId xmlns:a16="http://schemas.microsoft.com/office/drawing/2014/main" id="{DE7C3CA1-2275-4948-BC39-EE9B25481F5E}"/>
                </a:ext>
              </a:extLst>
            </p:cNvPr>
            <p:cNvCxnSpPr>
              <a:cxnSpLocks/>
            </p:cNvCxnSpPr>
            <p:nvPr/>
          </p:nvCxnSpPr>
          <p:spPr>
            <a:xfrm>
              <a:off x="2902659" y="7741873"/>
              <a:ext cx="3662270" cy="736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2" name="표 15">
            <a:extLst>
              <a:ext uri="{FF2B5EF4-FFF2-40B4-BE49-F238E27FC236}">
                <a16:creationId xmlns:a16="http://schemas.microsoft.com/office/drawing/2014/main" id="{F596CB37-C031-5AAA-36D8-F4872D5101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1851158"/>
              </p:ext>
            </p:extLst>
          </p:nvPr>
        </p:nvGraphicFramePr>
        <p:xfrm>
          <a:off x="2899900" y="1928679"/>
          <a:ext cx="3651700" cy="54411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1700">
                  <a:extLst>
                    <a:ext uri="{9D8B030D-6E8A-4147-A177-3AD203B41FA5}">
                      <a16:colId xmlns:a16="http://schemas.microsoft.com/office/drawing/2014/main" val="3737770404"/>
                    </a:ext>
                  </a:extLst>
                </a:gridCol>
              </a:tblGrid>
              <a:tr h="1436986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AGV Automation System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1838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JCET StatsChipPAC Korea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co., Ltd., / Project Manager &amp; Software Developer.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2021.07 ~ 2022.03</a:t>
                      </a:r>
                      <a:endParaRPr kumimoji="0" lang="en-US" altLang="ko-KR" sz="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업무 개요</a:t>
                      </a: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AGV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로봇을 사용한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‘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물류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자동화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시스템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구축 프로젝트에서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MCS(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물류의 이동을 제어하는 시스템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개발을 담당하였습니다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kumimoji="0" lang="en-US" altLang="ko-KR" sz="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3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사용한 기술 </a:t>
                      </a:r>
                      <a:r>
                        <a:rPr kumimoji="0" lang="en-US" altLang="ko-KR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&amp;</a:t>
                      </a: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도구</a:t>
                      </a:r>
                      <a:endParaRPr kumimoji="0" lang="en-US" altLang="ko-KR" sz="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.NET 6.0, gRPC, EF6(ORM) | Jet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Brain Rider, Oracle Data Modeler, Oracle Quest Toad</a:t>
                      </a:r>
                      <a:endParaRPr kumimoji="0" lang="en-US" altLang="ko-KR" sz="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3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업무 내용</a:t>
                      </a:r>
                      <a:endParaRPr kumimoji="0" lang="en-US" altLang="ko-KR" sz="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gRPC</a:t>
                      </a:r>
                      <a:r>
                        <a:rPr kumimoji="0" lang="ko-KR" altLang="en-US" sz="500" b="1" i="0" u="sng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사용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하여 로봇 업체 측의 제어 프로그램과 통신할 수 있는</a:t>
                      </a: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Interface</a:t>
                      </a:r>
                      <a:r>
                        <a:rPr kumimoji="0" lang="ko-KR" altLang="en-US" sz="500" b="1" i="0" u="sng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개발하였습니다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이동 명령을 정의하고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Oracle Data Modeler</a:t>
                      </a:r>
                      <a:r>
                        <a:rPr kumimoji="0" lang="ko-KR" altLang="en-US" sz="500" b="1" i="0" u="sng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사용하여 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MCS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데이터의 모델링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수행하였습니다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EF6(ORM)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 </a:t>
                      </a:r>
                      <a:r>
                        <a:rPr kumimoji="0" lang="ko-KR" altLang="en-US" sz="500" b="0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사용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해 이동 명령의 생성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동기화 등의 기능을 가진 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MCS</a:t>
                      </a:r>
                      <a:r>
                        <a:rPr kumimoji="0" lang="ko-KR" altLang="en-US" sz="500" b="1" i="0" u="sng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개발하였습니다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kumimoji="0" lang="en-US" altLang="ko-KR" sz="500" b="1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72000" marB="72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496064"/>
                  </a:ext>
                </a:extLst>
              </a:tr>
              <a:tr h="187708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Semiconductor EQ Message Host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Refactoring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1838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JCET StatsChipPAC Korea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co., Ltd. / Software Developer</a:t>
                      </a:r>
                      <a:b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2021.04 ~ 2022.03</a:t>
                      </a:r>
                      <a:endParaRPr kumimoji="0" lang="en-US" altLang="ko-KR" sz="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업무 개요</a:t>
                      </a: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반도체 장비로부터 수신되는 메세지를 처리하는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host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프로그램의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Refactoring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 진행하였습니다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kumimoji="0" lang="en-US" altLang="ko-KR" sz="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3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사용한 기술 </a:t>
                      </a:r>
                      <a:r>
                        <a:rPr kumimoji="0" lang="en-US" altLang="ko-KR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&amp;</a:t>
                      </a: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도구</a:t>
                      </a:r>
                      <a:endParaRPr kumimoji="0" lang="en-US" altLang="ko-KR" sz="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.NET 6.0,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Channel, Docker,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Dapper | Visual Studio 2022, VS Code, Oracle Quest Toad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3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업무 내용</a:t>
                      </a:r>
                      <a:endParaRPr kumimoji="0" lang="en-US" altLang="ko-KR" sz="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Host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 직렬 처리 방식을 병렬 처리 방식으로 변경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하기 위해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Decoupled Architecture</a:t>
                      </a:r>
                      <a:r>
                        <a:rPr kumimoji="0" lang="en-US" altLang="ko-Kore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¹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프로그램의 구조를 변경하였습니다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파일에서 관리되던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IP, Port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등과 같은 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장비의 구성 정보를 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DB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관리하도록 프로그램의 구조를 변경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²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하였습니다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host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 비정상적으로 종료되는 경우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해당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host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 자동으로 재시작 되도록 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docker</a:t>
                      </a:r>
                      <a:r>
                        <a:rPr kumimoji="0" lang="ko-KR" altLang="en-US" sz="500" b="1" i="0" u="sng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사용해 운영 환경을 구축했습니다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b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endParaRPr kumimoji="0" lang="en-US" altLang="ko-KR" sz="500" b="1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28600" marR="0" lvl="0" indent="-22860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 구현에서는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Host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주요 기능을 수신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처리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전송의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가지 범주를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channel(Queue)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분리하였습니다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각 채널은 제한된 수의 쓰레드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(consumer)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 채널을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polling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하여 메세지를 병렬로 처리하도록 구현하였습니다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228600" marR="0" lvl="0" indent="-22860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Host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는 구성 정보를 식별하는 장비의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</a:t>
                      </a:r>
                      <a:r>
                        <a:rPr kumimoji="0" lang="ko-KR" altLang="en-US" sz="5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environment variable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참조할 수 있도록 변경하였습니다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72000" marB="72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6566756"/>
                  </a:ext>
                </a:extLst>
              </a:tr>
              <a:tr h="1538696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Web Application Support / Maintenance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1838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JCET StatsChipPAC Korea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co., Ltd.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/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Software Developer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2019.11 ~ 2021.07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3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업무 개요</a:t>
                      </a: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사내 직원들이 업무에 사용하는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web app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유지 보수와 기능 개발을 담당하였습니다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3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사용한 기술 </a:t>
                      </a:r>
                      <a:r>
                        <a:rPr kumimoji="0" lang="en-US" altLang="ko-KR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&amp;</a:t>
                      </a: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도구</a:t>
                      </a:r>
                      <a:endParaRPr kumimoji="0" lang="en-US" altLang="ko-KR" sz="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ASP.NET, Oracle,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Jenkins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|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Visual Studio 2017</a:t>
                      </a: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3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업무 내용</a:t>
                      </a:r>
                      <a:endParaRPr kumimoji="0" lang="en-US" altLang="ko-KR" sz="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생산팀의 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개발 요청을 사내 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ASP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제작된 웹 포털에 반영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하는 업무를 수행하였습니다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kumimoji="0" lang="en-US" altLang="ko-KR" sz="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복사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/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붙여넣기의 기존 배포 관행을 개선하기 위해 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Jenkins</a:t>
                      </a:r>
                      <a:r>
                        <a:rPr kumimoji="0" lang="ko-KR" altLang="en-US" sz="500" b="1" i="0" u="sng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사용하여 사내 웹 포털의 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CI/CD</a:t>
                      </a:r>
                      <a:r>
                        <a:rPr kumimoji="0" lang="ko-KR" altLang="en-US" sz="500" b="1" i="0" u="sng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구성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하였습니다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개발자가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DB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 접근하여 데이터를 수동으로 관리하는 문제를 개선하기 위해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팀 공용 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CRUD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템플릿을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개발하였습니다</a:t>
                      </a:r>
                      <a:r>
                        <a:rPr kumimoji="0" lang="en-US" altLang="ko-KR" sz="5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 </a:t>
                      </a:r>
                    </a:p>
                  </a:txBody>
                  <a:tcPr marL="0" marT="72000" marB="72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800078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1A70D5-FBBB-017D-184E-E8FB2FADA9CB}"/>
              </a:ext>
            </a:extLst>
          </p:cNvPr>
          <p:cNvSpPr/>
          <p:nvPr/>
        </p:nvSpPr>
        <p:spPr>
          <a:xfrm>
            <a:off x="-8710" y="-3393"/>
            <a:ext cx="6866710" cy="1477604"/>
          </a:xfrm>
          <a:prstGeom prst="rect">
            <a:avLst/>
          </a:prstGeom>
          <a:solidFill>
            <a:srgbClr val="1E2A40"/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099CF34F-AC70-4859-8E4C-8AEAF38EC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1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184" name="직선 연결선 20">
            <a:extLst>
              <a:ext uri="{FF2B5EF4-FFF2-40B4-BE49-F238E27FC236}">
                <a16:creationId xmlns:a16="http://schemas.microsoft.com/office/drawing/2014/main" id="{3D310DF4-FF2A-4B4B-A33C-C8C1D42FB78C}"/>
              </a:ext>
            </a:extLst>
          </p:cNvPr>
          <p:cNvCxnSpPr>
            <a:cxnSpLocks/>
          </p:cNvCxnSpPr>
          <p:nvPr/>
        </p:nvCxnSpPr>
        <p:spPr>
          <a:xfrm flipV="1">
            <a:off x="2678009" y="1722308"/>
            <a:ext cx="0" cy="7483547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277D971-8AB8-C1B7-BB38-025FEABA8D68}"/>
              </a:ext>
            </a:extLst>
          </p:cNvPr>
          <p:cNvGrpSpPr/>
          <p:nvPr/>
        </p:nvGrpSpPr>
        <p:grpSpPr>
          <a:xfrm>
            <a:off x="2892584" y="1583990"/>
            <a:ext cx="3662272" cy="334352"/>
            <a:chOff x="2892584" y="1575790"/>
            <a:chExt cx="3662272" cy="334352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19B79F7-8E3E-3743-9196-F4AF106A2AE5}"/>
                </a:ext>
              </a:extLst>
            </p:cNvPr>
            <p:cNvSpPr txBox="1"/>
            <p:nvPr/>
          </p:nvSpPr>
          <p:spPr>
            <a:xfrm>
              <a:off x="2892584" y="1575790"/>
              <a:ext cx="1807733" cy="33361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주요 프로젝트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및 경험</a:t>
              </a:r>
              <a:endParaRPr lang="en-US" altLang="ko-KR" sz="1200" b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cxnSp>
          <p:nvCxnSpPr>
            <p:cNvPr id="61" name="직선 연결선 20">
              <a:extLst>
                <a:ext uri="{FF2B5EF4-FFF2-40B4-BE49-F238E27FC236}">
                  <a16:creationId xmlns:a16="http://schemas.microsoft.com/office/drawing/2014/main" id="{C9D57C8A-1110-6342-8274-8A8F46D3DEB3}"/>
                </a:ext>
              </a:extLst>
            </p:cNvPr>
            <p:cNvCxnSpPr>
              <a:cxnSpLocks/>
            </p:cNvCxnSpPr>
            <p:nvPr/>
          </p:nvCxnSpPr>
          <p:spPr>
            <a:xfrm>
              <a:off x="2892587" y="1910142"/>
              <a:ext cx="3662269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3" name="직선 연결선 5">
            <a:extLst>
              <a:ext uri="{FF2B5EF4-FFF2-40B4-BE49-F238E27FC236}">
                <a16:creationId xmlns:a16="http://schemas.microsoft.com/office/drawing/2014/main" id="{BAD7D366-3F39-2742-8AC4-85BEFCD10838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DD6133D-74DD-4782-BBBA-99816E8A95FA}"/>
              </a:ext>
            </a:extLst>
          </p:cNvPr>
          <p:cNvSpPr txBox="1"/>
          <p:nvPr/>
        </p:nvSpPr>
        <p:spPr>
          <a:xfrm>
            <a:off x="1441626" y="177533"/>
            <a:ext cx="3890627" cy="1131335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박</a:t>
            </a:r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승</a:t>
            </a:r>
            <a:r>
              <a:rPr lang="en-US" altLang="ko-KR" sz="2400" b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준</a:t>
            </a:r>
            <a:endParaRPr lang="en-US" altLang="ko-KR" sz="2400" b="1" dirty="0">
              <a:solidFill>
                <a:schemeClr val="bg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endParaRPr lang="en-US" altLang="ko-KR" sz="3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Junior Backend Engineer </a:t>
            </a:r>
            <a:br>
              <a:rPr lang="en-US" altLang="ko-K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ko-KR" sz="8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&amp; .NET</a:t>
            </a:r>
            <a:r>
              <a:rPr lang="ko-KR" altLang="en-US" sz="8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Specialist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2x AWS Certified</a:t>
            </a:r>
            <a:endParaRPr lang="en-US" altLang="ko-KR" sz="10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897B425D-64CB-1AD8-4411-EE80E25FBC84}"/>
              </a:ext>
            </a:extLst>
          </p:cNvPr>
          <p:cNvGrpSpPr/>
          <p:nvPr/>
        </p:nvGrpSpPr>
        <p:grpSpPr>
          <a:xfrm>
            <a:off x="359333" y="5612639"/>
            <a:ext cx="2044802" cy="341753"/>
            <a:chOff x="359333" y="5525919"/>
            <a:chExt cx="2044802" cy="341753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E59EF822-2C77-A647-8524-1CA67335A092}"/>
                </a:ext>
              </a:extLst>
            </p:cNvPr>
            <p:cNvSpPr txBox="1"/>
            <p:nvPr/>
          </p:nvSpPr>
          <p:spPr>
            <a:xfrm>
              <a:off x="359333" y="5525919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교육 사항</a:t>
              </a:r>
              <a:endParaRPr lang="en-US" altLang="ko-KR" sz="1200" b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cxnSp>
          <p:nvCxnSpPr>
            <p:cNvPr id="89" name="직선 연결선 20">
              <a:extLst>
                <a:ext uri="{FF2B5EF4-FFF2-40B4-BE49-F238E27FC236}">
                  <a16:creationId xmlns:a16="http://schemas.microsoft.com/office/drawing/2014/main" id="{3A0FDE7D-0AA5-F647-B093-7BB686B921A7}"/>
                </a:ext>
              </a:extLst>
            </p:cNvPr>
            <p:cNvCxnSpPr>
              <a:cxnSpLocks/>
            </p:cNvCxnSpPr>
            <p:nvPr/>
          </p:nvCxnSpPr>
          <p:spPr>
            <a:xfrm>
              <a:off x="359335" y="5867672"/>
              <a:ext cx="2044800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CFA61C94-B47A-B056-52E2-ACA2D0342872}"/>
              </a:ext>
            </a:extLst>
          </p:cNvPr>
          <p:cNvGrpSpPr/>
          <p:nvPr/>
        </p:nvGrpSpPr>
        <p:grpSpPr>
          <a:xfrm>
            <a:off x="359546" y="7018314"/>
            <a:ext cx="2082717" cy="333619"/>
            <a:chOff x="359546" y="6977547"/>
            <a:chExt cx="2082717" cy="333619"/>
          </a:xfrm>
        </p:grpSpPr>
        <p:sp>
          <p:nvSpPr>
            <p:cNvPr id="420" name="TextBox 419">
              <a:extLst>
                <a:ext uri="{FF2B5EF4-FFF2-40B4-BE49-F238E27FC236}">
                  <a16:creationId xmlns:a16="http://schemas.microsoft.com/office/drawing/2014/main" id="{C72D79D3-98E2-0E46-9964-9F3AE91655E4}"/>
                </a:ext>
              </a:extLst>
            </p:cNvPr>
            <p:cNvSpPr txBox="1"/>
            <p:nvPr/>
          </p:nvSpPr>
          <p:spPr>
            <a:xfrm>
              <a:off x="359546" y="6977547"/>
              <a:ext cx="1807734" cy="33361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자격증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및 인증</a:t>
              </a:r>
              <a:endParaRPr lang="en-US" altLang="ko-KR" sz="1200" b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21" name="직선 연결선 20">
              <a:extLst>
                <a:ext uri="{FF2B5EF4-FFF2-40B4-BE49-F238E27FC236}">
                  <a16:creationId xmlns:a16="http://schemas.microsoft.com/office/drawing/2014/main" id="{DB4C4B3B-7022-884D-9957-E6666FD1B145}"/>
                </a:ext>
              </a:extLst>
            </p:cNvPr>
            <p:cNvCxnSpPr>
              <a:cxnSpLocks/>
            </p:cNvCxnSpPr>
            <p:nvPr/>
          </p:nvCxnSpPr>
          <p:spPr>
            <a:xfrm>
              <a:off x="369471" y="7311166"/>
              <a:ext cx="2072792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14C4479-42BC-1833-6CA7-4EFA4241D4E6}"/>
              </a:ext>
            </a:extLst>
          </p:cNvPr>
          <p:cNvGrpSpPr/>
          <p:nvPr/>
        </p:nvGrpSpPr>
        <p:grpSpPr>
          <a:xfrm>
            <a:off x="365699" y="3410683"/>
            <a:ext cx="2044802" cy="341753"/>
            <a:chOff x="365699" y="3329816"/>
            <a:chExt cx="2044802" cy="341753"/>
          </a:xfrm>
        </p:grpSpPr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6A5F91E-6851-ED48-A5F1-CC3CD0DED319}"/>
                </a:ext>
              </a:extLst>
            </p:cNvPr>
            <p:cNvSpPr txBox="1"/>
            <p:nvPr/>
          </p:nvSpPr>
          <p:spPr>
            <a:xfrm>
              <a:off x="365699" y="3329816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보유 기술</a:t>
              </a:r>
              <a:endParaRPr lang="en-US" altLang="ko-KR" sz="1200" b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cxnSp>
          <p:nvCxnSpPr>
            <p:cNvPr id="122" name="직선 연결선 20">
              <a:extLst>
                <a:ext uri="{FF2B5EF4-FFF2-40B4-BE49-F238E27FC236}">
                  <a16:creationId xmlns:a16="http://schemas.microsoft.com/office/drawing/2014/main" id="{CE5023B1-882B-0C45-933E-09F83BF07A17}"/>
                </a:ext>
              </a:extLst>
            </p:cNvPr>
            <p:cNvCxnSpPr>
              <a:cxnSpLocks/>
            </p:cNvCxnSpPr>
            <p:nvPr/>
          </p:nvCxnSpPr>
          <p:spPr>
            <a:xfrm>
              <a:off x="365701" y="3671569"/>
              <a:ext cx="2044800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273A74D2-02A8-D583-6026-B20F101BB1F7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rgbClr val="1E2A40"/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CE540B47-ABA9-9A9A-CACE-A3CE64B8D2C6}"/>
              </a:ext>
            </a:extLst>
          </p:cNvPr>
          <p:cNvGrpSpPr/>
          <p:nvPr/>
        </p:nvGrpSpPr>
        <p:grpSpPr>
          <a:xfrm>
            <a:off x="370245" y="1574436"/>
            <a:ext cx="2141217" cy="1015678"/>
            <a:chOff x="488229" y="1631257"/>
            <a:chExt cx="2141217" cy="1015678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054B1CFB-2A9D-5F42-9EE9-51BBA2F93FED}"/>
                </a:ext>
              </a:extLst>
            </p:cNvPr>
            <p:cNvGrpSpPr/>
            <p:nvPr/>
          </p:nvGrpSpPr>
          <p:grpSpPr>
            <a:xfrm>
              <a:off x="488229" y="1631257"/>
              <a:ext cx="2044162" cy="344396"/>
              <a:chOff x="639000" y="1781630"/>
              <a:chExt cx="2044162" cy="344396"/>
            </a:xfrm>
          </p:grpSpPr>
          <p:sp>
            <p:nvSpPr>
              <p:cNvPr id="280" name="TextBox 279">
                <a:extLst>
                  <a:ext uri="{FF2B5EF4-FFF2-40B4-BE49-F238E27FC236}">
                    <a16:creationId xmlns:a16="http://schemas.microsoft.com/office/drawing/2014/main" id="{F7486427-F77E-F547-91F2-FF436478DC74}"/>
                  </a:ext>
                </a:extLst>
              </p:cNvPr>
              <p:cNvSpPr txBox="1"/>
              <p:nvPr/>
            </p:nvSpPr>
            <p:spPr>
              <a:xfrm>
                <a:off x="639000" y="1781630"/>
                <a:ext cx="1807734" cy="334835"/>
              </a:xfrm>
              <a:prstGeom prst="rect">
                <a:avLst/>
              </a:prstGeom>
              <a:noFill/>
            </p:spPr>
            <p:txBody>
              <a:bodyPr wrap="square" lIns="0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1200" b="1" dirty="0">
                    <a:solidFill>
                      <a:schemeClr val="tx2">
                        <a:lumMod val="50000"/>
                      </a:schemeClr>
                    </a:solidFill>
                    <a:latin typeface="Arial" panose="020B0604020202020204" pitchFamily="34" charset="0"/>
                    <a:ea typeface="+mj-ea"/>
                    <a:cs typeface="Arial" panose="020B0604020202020204" pitchFamily="34" charset="0"/>
                  </a:rPr>
                  <a:t>경력 사항</a:t>
                </a:r>
                <a:endPara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endParaRPr>
              </a:p>
            </p:txBody>
          </p:sp>
          <p:cxnSp>
            <p:nvCxnSpPr>
              <p:cNvPr id="281" name="직선 연결선 20">
                <a:extLst>
                  <a:ext uri="{FF2B5EF4-FFF2-40B4-BE49-F238E27FC236}">
                    <a16:creationId xmlns:a16="http://schemas.microsoft.com/office/drawing/2014/main" id="{1AD15060-5981-F146-AAEF-367419BE31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9002" y="2125774"/>
                <a:ext cx="2044160" cy="252"/>
              </a:xfrm>
              <a:prstGeom prst="line">
                <a:avLst/>
              </a:prstGeom>
              <a:ln w="19050">
                <a:solidFill>
                  <a:schemeClr val="tx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82B5E2C-BA9F-CC64-FEFD-8FBCF45BC344}"/>
                </a:ext>
              </a:extLst>
            </p:cNvPr>
            <p:cNvSpPr txBox="1"/>
            <p:nvPr/>
          </p:nvSpPr>
          <p:spPr>
            <a:xfrm>
              <a:off x="493054" y="2443353"/>
              <a:ext cx="2136392" cy="203582"/>
            </a:xfrm>
            <a:prstGeom prst="rect">
              <a:avLst/>
            </a:prstGeom>
            <a:noFill/>
          </p:spPr>
          <p:txBody>
            <a:bodyPr wrap="square" lIns="0" rtlCol="0" anchor="t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ko-KR" sz="55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2AC41347-F8F8-D3B3-836E-8BBBEEBAB258}"/>
                </a:ext>
              </a:extLst>
            </p:cNvPr>
            <p:cNvSpPr txBox="1"/>
            <p:nvPr/>
          </p:nvSpPr>
          <p:spPr>
            <a:xfrm>
              <a:off x="929892" y="1984132"/>
              <a:ext cx="1597367" cy="193451"/>
            </a:xfrm>
            <a:prstGeom prst="rect">
              <a:avLst/>
            </a:prstGeom>
            <a:noFill/>
          </p:spPr>
          <p:txBody>
            <a:bodyPr wrap="square" l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altLang="ko-KR" sz="500" dirty="0">
                <a:solidFill>
                  <a:srgbClr val="81838F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46F13E6-B7FC-7EF7-F9EF-EDE5CC575F1B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2FEDAE-7642-B3BA-8A3C-126875A2BB90}"/>
              </a:ext>
            </a:extLst>
          </p:cNvPr>
          <p:cNvSpPr txBox="1"/>
          <p:nvPr/>
        </p:nvSpPr>
        <p:spPr>
          <a:xfrm>
            <a:off x="5136904" y="736718"/>
            <a:ext cx="1632496" cy="577338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Incheon, Korea</a:t>
            </a:r>
          </a:p>
          <a:p>
            <a:pPr algn="r"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010 2472 8929</a:t>
            </a:r>
          </a:p>
          <a:p>
            <a:pPr algn="r"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seungjun.park025@gmail.co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</a:t>
            </a:r>
            <a:endParaRPr lang="en-US" altLang="ko-KR" sz="105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직선 연결선 20">
            <a:extLst>
              <a:ext uri="{FF2B5EF4-FFF2-40B4-BE49-F238E27FC236}">
                <a16:creationId xmlns:a16="http://schemas.microsoft.com/office/drawing/2014/main" id="{B24A7A8F-E8E1-1962-B15C-69EEDB74516B}"/>
              </a:ext>
            </a:extLst>
          </p:cNvPr>
          <p:cNvCxnSpPr>
            <a:cxnSpLocks/>
          </p:cNvCxnSpPr>
          <p:nvPr/>
        </p:nvCxnSpPr>
        <p:spPr>
          <a:xfrm>
            <a:off x="1439649" y="607487"/>
            <a:ext cx="3013781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15">
            <a:extLst>
              <a:ext uri="{FF2B5EF4-FFF2-40B4-BE49-F238E27FC236}">
                <a16:creationId xmlns:a16="http://schemas.microsoft.com/office/drawing/2014/main" id="{4ADB93DF-C835-88C6-D37A-9215E8D724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3644932"/>
              </p:ext>
            </p:extLst>
          </p:nvPr>
        </p:nvGraphicFramePr>
        <p:xfrm>
          <a:off x="375070" y="3752437"/>
          <a:ext cx="2034205" cy="1781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4205">
                  <a:extLst>
                    <a:ext uri="{9D8B030D-6E8A-4147-A177-3AD203B41FA5}">
                      <a16:colId xmlns:a16="http://schemas.microsoft.com/office/drawing/2014/main" val="3737770404"/>
                    </a:ext>
                  </a:extLst>
                </a:gridCol>
              </a:tblGrid>
              <a:tr h="31456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ko-KR" sz="700" b="1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Amazon Web Services</a:t>
                      </a:r>
                      <a:endParaRPr lang="en-US" altLang="ko-KR" sz="700" b="1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ko-KR" sz="55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Serverless, S3 optimization, SQS, Kinesis, DynamoDB, etc..</a:t>
                      </a:r>
                      <a:endParaRPr lang="en-US" altLang="ko-KR" sz="55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496064"/>
                  </a:ext>
                </a:extLst>
              </a:tr>
              <a:tr h="31456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ko-Kore-KR" sz="700" b="1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.NET</a:t>
                      </a:r>
                      <a:endParaRPr lang="en-US" altLang="ko-Kore-KR" sz="7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ko-KR" sz="55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.NET Core, EF6, ASP.NET, Dapper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6566756"/>
                  </a:ext>
                </a:extLst>
              </a:tr>
              <a:tr h="31456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ko-Kore-KR" sz="700" b="1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Oracle &amp; SQL</a:t>
                      </a:r>
                      <a:endParaRPr lang="en-US" altLang="ko-Kore-KR" sz="700" b="1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ko-KR" sz="55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PL/SQL, Oracle Data Modeler, Toad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800078"/>
                  </a:ext>
                </a:extLst>
              </a:tr>
              <a:tr h="31456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ko-KR" sz="700" b="1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Java / Spring Framework</a:t>
                      </a:r>
                    </a:p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ko-KR" sz="55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JPA, Hibernate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2195722"/>
                  </a:ext>
                </a:extLst>
              </a:tr>
              <a:tr h="31456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ko-Kore-KR" sz="700" b="1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gRPC</a:t>
                      </a:r>
                      <a:endParaRPr lang="en-US" altLang="ko-Kore-KR" sz="7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ko-KR" sz="55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proto3 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909007"/>
                  </a:ext>
                </a:extLst>
              </a:tr>
            </a:tbl>
          </a:graphicData>
        </a:graphic>
      </p:graphicFrame>
      <p:graphicFrame>
        <p:nvGraphicFramePr>
          <p:cNvPr id="48" name="표 15">
            <a:extLst>
              <a:ext uri="{FF2B5EF4-FFF2-40B4-BE49-F238E27FC236}">
                <a16:creationId xmlns:a16="http://schemas.microsoft.com/office/drawing/2014/main" id="{2C720E19-101C-75FD-63CB-9825903B03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1000974"/>
              </p:ext>
            </p:extLst>
          </p:nvPr>
        </p:nvGraphicFramePr>
        <p:xfrm>
          <a:off x="369468" y="7358070"/>
          <a:ext cx="2064598" cy="18504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398">
                  <a:extLst>
                    <a:ext uri="{9D8B030D-6E8A-4147-A177-3AD203B41FA5}">
                      <a16:colId xmlns:a16="http://schemas.microsoft.com/office/drawing/2014/main" val="3737770404"/>
                    </a:ext>
                  </a:extLst>
                </a:gridCol>
                <a:gridCol w="439200">
                  <a:extLst>
                    <a:ext uri="{9D8B030D-6E8A-4147-A177-3AD203B41FA5}">
                      <a16:colId xmlns:a16="http://schemas.microsoft.com/office/drawing/2014/main" val="31199032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AWS Certified Developer - Associate</a:t>
                      </a:r>
                      <a:endParaRPr kumimoji="0" lang="en-US" altLang="ko-Kore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282C43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496064"/>
                  </a:ext>
                </a:extLst>
              </a:tr>
              <a:tr h="26887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발행처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Amazon Web Services (AWS)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발행일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2022.09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· 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만료일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2025.09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자격증 식별 번호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9K5495DC5MEE10G8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72000" marB="72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5"/>
                      <a:srcRect/>
                      <a:stretch>
                        <a:fillRect l="25000" t="25000" r="25000" b="25000"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56117955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700" b="1" kern="1200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AWS Certified Solutions Architect </a:t>
                      </a:r>
                      <a:r>
                        <a:rPr lang="en-US" altLang="ko-KR" sz="700" b="1" kern="1200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</a:t>
                      </a:r>
                      <a:r>
                        <a:rPr lang="ko-KR" altLang="en-US" sz="700" b="1" kern="1200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ore-KR" sz="700" b="1" kern="1200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Associate</a:t>
                      </a:r>
                      <a:endParaRPr lang="en-US" altLang="ko-Kore-KR" sz="700" kern="1200" dirty="0">
                        <a:solidFill>
                          <a:srgbClr val="282C43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09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발행처</a:t>
                      </a:r>
                      <a:r>
                        <a:rPr lang="en-US" altLang="ko-KR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lang="ko-KR" altLang="en-US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Amazon Web Services (AWS)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발행일</a:t>
                      </a:r>
                      <a:r>
                        <a:rPr lang="en-US" altLang="ko-KR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lang="ko-KR" altLang="en-US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2022.07</a:t>
                      </a:r>
                      <a:r>
                        <a:rPr lang="ko-KR" altLang="en-US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· </a:t>
                      </a:r>
                      <a:r>
                        <a:rPr lang="ko-KR" altLang="en-US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만료일</a:t>
                      </a:r>
                      <a:r>
                        <a:rPr lang="en-US" altLang="ko-KR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lang="ko-KR" altLang="en-US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2025.07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ko-KR" altLang="en-US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자격증 식별 번호</a:t>
                      </a:r>
                      <a:r>
                        <a:rPr lang="en-US" altLang="ko-KR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5W1VR3E2QJR4QEW6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US" altLang="ko-KR" sz="5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T="72000" marB="72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5"/>
                      <a:srcRect/>
                      <a:stretch>
                        <a:fillRect l="25000" t="25000" r="25000" b="25000"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87977216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ko-KR" sz="700" b="1" kern="1200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RedHat Certified System Administrator </a:t>
                      </a:r>
                      <a:endParaRPr lang="en-US" altLang="ko-KR" sz="700" b="1" kern="1200" dirty="0">
                        <a:solidFill>
                          <a:srgbClr val="C8C6CB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78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발행처</a:t>
                      </a:r>
                      <a:r>
                        <a:rPr lang="en-US" altLang="ko-KR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</a:t>
                      </a:r>
                      <a:r>
                        <a:rPr lang="ko-KR" altLang="en-US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Red</a:t>
                      </a:r>
                      <a:r>
                        <a:rPr lang="ko-KR" altLang="en-US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Hat 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발행일</a:t>
                      </a:r>
                      <a:r>
                        <a:rPr lang="en-US" altLang="ko-KR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</a:t>
                      </a:r>
                      <a:r>
                        <a:rPr lang="ko-KR" altLang="en-US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2020.06</a:t>
                      </a:r>
                      <a:r>
                        <a:rPr lang="ko-KR" altLang="en-US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· </a:t>
                      </a:r>
                      <a:r>
                        <a:rPr lang="ko-KR" altLang="en-US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만료일</a:t>
                      </a:r>
                      <a:r>
                        <a:rPr lang="en-US" altLang="ko-KR" sz="5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lang="ko-KR" altLang="en-US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2023.06</a:t>
                      </a:r>
                      <a:r>
                        <a:rPr lang="en-US" altLang="ko-KR" sz="4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lang="en-US" altLang="ko-KR" sz="5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자격증 식별 번호</a:t>
                      </a:r>
                      <a:r>
                        <a:rPr lang="en-US" altLang="ko-KR" sz="5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 200-082-022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5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72000" marB="72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6"/>
                      <a:srcRect/>
                      <a:stretch>
                        <a:fillRect l="25000" t="25000" r="25000" b="25000"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207575225"/>
                  </a:ext>
                </a:extLst>
              </a:tr>
            </a:tbl>
          </a:graphicData>
        </a:graphic>
      </p:graphicFrame>
      <p:graphicFrame>
        <p:nvGraphicFramePr>
          <p:cNvPr id="50" name="표 15">
            <a:extLst>
              <a:ext uri="{FF2B5EF4-FFF2-40B4-BE49-F238E27FC236}">
                <a16:creationId xmlns:a16="http://schemas.microsoft.com/office/drawing/2014/main" id="{6B82CE1E-CD85-38B8-F9D3-CBF4A0B953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880851"/>
              </p:ext>
            </p:extLst>
          </p:nvPr>
        </p:nvGraphicFramePr>
        <p:xfrm>
          <a:off x="367508" y="5959376"/>
          <a:ext cx="2041763" cy="957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8300">
                  <a:extLst>
                    <a:ext uri="{9D8B030D-6E8A-4147-A177-3AD203B41FA5}">
                      <a16:colId xmlns:a16="http://schemas.microsoft.com/office/drawing/2014/main" val="3737770404"/>
                    </a:ext>
                  </a:extLst>
                </a:gridCol>
                <a:gridCol w="473463">
                  <a:extLst>
                    <a:ext uri="{9D8B030D-6E8A-4147-A177-3AD203B41FA5}">
                      <a16:colId xmlns:a16="http://schemas.microsoft.com/office/drawing/2014/main" val="24617564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한국방송통신대학교</a:t>
                      </a:r>
                      <a:endParaRPr kumimoji="0" lang="en-US" altLang="ko-Kore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282C43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7"/>
                      <a:srcRect/>
                      <a:stretch>
                        <a:fillRect l="25000" t="25000" r="20000" b="20000"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277496064"/>
                  </a:ext>
                </a:extLst>
              </a:tr>
              <a:tr h="26887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컴퓨터과학과</a:t>
                      </a: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2021.03 – 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현재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재학중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 panose="020B0503020000020004" pitchFamily="34" charset="-127"/>
                        <a:cs typeface="Arial" panose="020B0604020202020204" pitchFamily="34" charset="0"/>
                      </a:endParaRPr>
                    </a:p>
                  </a:txBody>
                  <a:tcPr marL="0" marT="72000" marB="72000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7"/>
                      <a:srcRect/>
                      <a:stretch>
                        <a:fillRect l="25000" t="25000" r="25000" b="25000"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5611795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kern="1200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광주소프트웨어마이스터고등학교</a:t>
                      </a:r>
                      <a:endParaRPr lang="en-US" altLang="ko-Kore-KR" sz="700" kern="1200" dirty="0">
                        <a:solidFill>
                          <a:srgbClr val="282C43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0" marB="0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8"/>
                      <a:stretch>
                        <a:fillRect l="20000" t="20000" r="20000" b="20000"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40909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임베디드소프트웨어과</a:t>
                      </a: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2017.03 - 2020.01 (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졸업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72000" marB="72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8"/>
                      <a:srcRect/>
                      <a:stretch>
                        <a:fillRect l="20000" t="20000" r="20000" b="20000"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879772164"/>
                  </a:ext>
                </a:extLst>
              </a:tr>
            </a:tbl>
          </a:graphicData>
        </a:graphic>
      </p:graphicFrame>
      <p:graphicFrame>
        <p:nvGraphicFramePr>
          <p:cNvPr id="51" name="표 15">
            <a:extLst>
              <a:ext uri="{FF2B5EF4-FFF2-40B4-BE49-F238E27FC236}">
                <a16:creationId xmlns:a16="http://schemas.microsoft.com/office/drawing/2014/main" id="{4E3B59DD-9A2A-3D03-CC43-E2C01F3886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7897401"/>
              </p:ext>
            </p:extLst>
          </p:nvPr>
        </p:nvGraphicFramePr>
        <p:xfrm>
          <a:off x="373847" y="1992509"/>
          <a:ext cx="2044160" cy="1367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667">
                  <a:extLst>
                    <a:ext uri="{9D8B030D-6E8A-4147-A177-3AD203B41FA5}">
                      <a16:colId xmlns:a16="http://schemas.microsoft.com/office/drawing/2014/main" val="3737770404"/>
                    </a:ext>
                  </a:extLst>
                </a:gridCol>
                <a:gridCol w="1644493">
                  <a:extLst>
                    <a:ext uri="{9D8B030D-6E8A-4147-A177-3AD203B41FA5}">
                      <a16:colId xmlns:a16="http://schemas.microsoft.com/office/drawing/2014/main" val="668118273"/>
                    </a:ext>
                  </a:extLst>
                </a:gridCol>
              </a:tblGrid>
              <a:tr h="155306">
                <a:tc rowSpan="2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ore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282C43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9"/>
                      <a:srcRect/>
                      <a:stretch>
                        <a:fillRect l="20000" t="20000" r="20000" b="20000"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JCET StatsChipPAC Korea Co., Ltd.</a:t>
                      </a:r>
                      <a:endParaRPr kumimoji="0" lang="en-US" altLang="ko-Kore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3600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496064"/>
                  </a:ext>
                </a:extLst>
              </a:tr>
              <a:tr h="155330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6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 Engineer</a:t>
                      </a:r>
                    </a:p>
                    <a:p>
                      <a:r>
                        <a:rPr lang="en-US" altLang="ko-KR" sz="6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2019.11 – 2022.03</a:t>
                      </a:r>
                      <a:r>
                        <a:rPr lang="ko-KR" altLang="en-US" sz="6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6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(2</a:t>
                      </a:r>
                      <a:r>
                        <a:rPr lang="ko-KR" altLang="en-US" sz="6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6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</a:t>
                      </a:r>
                      <a:r>
                        <a:rPr lang="ko-KR" altLang="en-US" sz="6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개월</a:t>
                      </a:r>
                      <a:r>
                        <a:rPr lang="en-US" altLang="ko-KR" sz="6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3600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8427418"/>
                  </a:ext>
                </a:extLst>
              </a:tr>
              <a:tr h="687364">
                <a:tc gridSpan="2">
                  <a:txBody>
                    <a:bodyPr/>
                    <a:lstStyle/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사내 생산 현장의 자동화 시스템에 필요한 서버를 개발하는 업무를 담당하였습니다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kumimoji="0" lang="en-US" altLang="ko-KR" sz="5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kumimoji="0" lang="en-US" altLang="ko-KR" sz="3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주도적으로 업무를 수행하기 위해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대부분의 프로젝트에서 서버 개발과 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PM 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업무를 동시에 수행하였습니다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kumimoji="0" lang="en-US" altLang="ko-KR" sz="3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.NET6.0, gRPC, EF6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기술들을 사용하여 성능과 관리에 문제가 있는 레거시 서비스를 개선하였습니다</a:t>
                      </a:r>
                      <a:endParaRPr kumimoji="0" lang="en-US" altLang="ko-KR" sz="5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1179554"/>
                  </a:ext>
                </a:extLst>
              </a:tr>
            </a:tbl>
          </a:graphicData>
        </a:graphic>
      </p:graphicFrame>
      <p:graphicFrame>
        <p:nvGraphicFramePr>
          <p:cNvPr id="55" name="표 15">
            <a:extLst>
              <a:ext uri="{FF2B5EF4-FFF2-40B4-BE49-F238E27FC236}">
                <a16:creationId xmlns:a16="http://schemas.microsoft.com/office/drawing/2014/main" id="{56B0486A-1C70-8910-4280-8742A8D220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5281583"/>
              </p:ext>
            </p:extLst>
          </p:nvPr>
        </p:nvGraphicFramePr>
        <p:xfrm>
          <a:off x="2916566" y="7713997"/>
          <a:ext cx="3635034" cy="14482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5034">
                  <a:extLst>
                    <a:ext uri="{9D8B030D-6E8A-4147-A177-3AD203B41FA5}">
                      <a16:colId xmlns:a16="http://schemas.microsoft.com/office/drawing/2014/main" val="3737770404"/>
                    </a:ext>
                  </a:extLst>
                </a:gridCol>
              </a:tblGrid>
              <a:tr h="179951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2019</a:t>
                      </a:r>
                      <a:r>
                        <a:rPr kumimoji="0" lang="ko-KR" altLang="en-US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스마틴앱챌린지</a:t>
                      </a:r>
                      <a:r>
                        <a:rPr kumimoji="0" lang="ko-KR" altLang="en-US" sz="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우수상</a:t>
                      </a:r>
                      <a:endParaRPr kumimoji="0" lang="en-US" altLang="ko-Kore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발행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SK Telecom ·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2019.11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미래산업부문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(IoT)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미세먼지 데이터 공유 플랫폼인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빈더스트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라는 작품으로 우수상을 수상하였습니다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kumimoji="0" lang="en-US" altLang="ko-KR" sz="5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496064"/>
                  </a:ext>
                </a:extLst>
              </a:tr>
              <a:tr h="50728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앱잼 해커톤 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최우수상</a:t>
                      </a:r>
                      <a:endParaRPr kumimoji="0" lang="en-US" altLang="ko-Kore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발행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SK Planet ·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2019.04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24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시간동안 진행된 해커톤의 미래산업부문에서 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‘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스마트가스밸브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’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라는 작품으로 최우수상을 수상하였습니다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kumimoji="0" lang="en-US" altLang="ko-KR" sz="5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6566756"/>
                  </a:ext>
                </a:extLst>
              </a:tr>
              <a:tr h="24977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한전</a:t>
                      </a:r>
                      <a:r>
                        <a:rPr kumimoji="0" lang="en-US" altLang="ko-KR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KDN</a:t>
                      </a: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빛가람에너지벨리소프트웨어작품경진대회 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장려상</a:t>
                      </a:r>
                      <a:endParaRPr kumimoji="0" lang="en-US" altLang="ko-Kore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발행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한전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KDN ·</a:t>
                      </a:r>
                      <a:r>
                        <a:rPr kumimoji="0" lang="ko-KR" altLang="en-US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2019.11</a:t>
                      </a: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1838F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식물 자동 관리 로봇인 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‘Auto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Farmer’</a:t>
                      </a:r>
                      <a:r>
                        <a:rPr kumimoji="0" lang="ko-KR" altLang="en-US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라는 작품으로 장려상을 수상하였습니다</a:t>
                      </a:r>
                      <a:r>
                        <a:rPr kumimoji="0" lang="en-US" altLang="ko-KR" sz="5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kumimoji="0" lang="en-US" altLang="ko-KR" sz="5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6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909007"/>
                  </a:ext>
                </a:extLst>
              </a:tr>
            </a:tbl>
          </a:graphicData>
        </a:graphic>
      </p:graphicFrame>
      <p:pic>
        <p:nvPicPr>
          <p:cNvPr id="8" name="그림 7">
            <a:extLst>
              <a:ext uri="{FF2B5EF4-FFF2-40B4-BE49-F238E27FC236}">
                <a16:creationId xmlns:a16="http://schemas.microsoft.com/office/drawing/2014/main" id="{6E63B578-4307-168A-4813-9AF84AF9C1F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54" t="7083" r="26732" b="40296"/>
          <a:stretch/>
        </p:blipFill>
        <p:spPr>
          <a:xfrm>
            <a:off x="223958" y="178196"/>
            <a:ext cx="981047" cy="111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780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1A70D5-FBBB-017D-184E-E8FB2FADA9CB}"/>
              </a:ext>
            </a:extLst>
          </p:cNvPr>
          <p:cNvSpPr/>
          <p:nvPr/>
        </p:nvSpPr>
        <p:spPr>
          <a:xfrm>
            <a:off x="-12044" y="-11377"/>
            <a:ext cx="6866710" cy="44146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" name="직선 연결선 5">
            <a:extLst>
              <a:ext uri="{FF2B5EF4-FFF2-40B4-BE49-F238E27FC236}">
                <a16:creationId xmlns:a16="http://schemas.microsoft.com/office/drawing/2014/main" id="{978BE29E-23A0-C9B6-B0FA-9D1058EF827C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21FD3BA-AC24-6D86-F381-0D61C5342CF7}"/>
              </a:ext>
            </a:extLst>
          </p:cNvPr>
          <p:cNvGrpSpPr/>
          <p:nvPr/>
        </p:nvGrpSpPr>
        <p:grpSpPr>
          <a:xfrm>
            <a:off x="471968" y="517987"/>
            <a:ext cx="5914065" cy="341753"/>
            <a:chOff x="539489" y="642558"/>
            <a:chExt cx="5914065" cy="3417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16131D-3A25-8AAC-83B2-3929FBC6991E}"/>
                </a:ext>
              </a:extLst>
            </p:cNvPr>
            <p:cNvSpPr txBox="1"/>
            <p:nvPr/>
          </p:nvSpPr>
          <p:spPr>
            <a:xfrm>
              <a:off x="539489" y="642558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증빙 자료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(1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/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3)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D1ECE85-5180-5962-654F-B3B3B4FC32CF}"/>
                </a:ext>
              </a:extLst>
            </p:cNvPr>
            <p:cNvCxnSpPr>
              <a:cxnSpLocks/>
            </p:cNvCxnSpPr>
            <p:nvPr/>
          </p:nvCxnSpPr>
          <p:spPr>
            <a:xfrm>
              <a:off x="539491" y="984311"/>
              <a:ext cx="5914063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A1BC5D2B-C764-BEC4-2581-E4B7E2B9A2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7377741"/>
              </p:ext>
            </p:extLst>
          </p:nvPr>
        </p:nvGraphicFramePr>
        <p:xfrm>
          <a:off x="536818" y="1242857"/>
          <a:ext cx="5529262" cy="79366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7658">
                  <a:extLst>
                    <a:ext uri="{9D8B030D-6E8A-4147-A177-3AD203B41FA5}">
                      <a16:colId xmlns:a16="http://schemas.microsoft.com/office/drawing/2014/main" val="292229902"/>
                    </a:ext>
                  </a:extLst>
                </a:gridCol>
                <a:gridCol w="468465">
                  <a:extLst>
                    <a:ext uri="{9D8B030D-6E8A-4147-A177-3AD203B41FA5}">
                      <a16:colId xmlns:a16="http://schemas.microsoft.com/office/drawing/2014/main" val="3082824828"/>
                    </a:ext>
                  </a:extLst>
                </a:gridCol>
                <a:gridCol w="4163139">
                  <a:extLst>
                    <a:ext uri="{9D8B030D-6E8A-4147-A177-3AD203B41FA5}">
                      <a16:colId xmlns:a16="http://schemas.microsoft.com/office/drawing/2014/main" val="1367764628"/>
                    </a:ext>
                  </a:extLst>
                </a:gridCol>
              </a:tblGrid>
              <a:tr h="253584">
                <a:tc rowSpan="8">
                  <a:txBody>
                    <a:bodyPr/>
                    <a:lstStyle/>
                    <a:p>
                      <a:pPr algn="ctr"/>
                      <a:r>
                        <a:rPr lang="ko-KR" altLang="en-US" sz="105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자격증 </a:t>
                      </a:r>
                      <a:endParaRPr lang="en-US" altLang="ko-KR" sz="105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algn="ctr"/>
                      <a:endParaRPr lang="en-US" altLang="ko-KR" sz="105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algn="ctr"/>
                      <a:r>
                        <a:rPr lang="ko-KR" altLang="en-US" sz="105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및 </a:t>
                      </a:r>
                      <a:endParaRPr lang="en-US" altLang="ko-KR" sz="105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algn="ctr"/>
                      <a:endParaRPr lang="en-US" altLang="ko-KR" sz="105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algn="ctr"/>
                      <a:r>
                        <a:rPr lang="ko-KR" altLang="en-US" sz="105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인증</a:t>
                      </a:r>
                      <a:endParaRPr lang="ko-Kore-KR" altLang="en-US" sz="11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800" b="1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AWS Certified Developer - Associate</a:t>
                      </a:r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97619"/>
                  </a:ext>
                </a:extLst>
              </a:tr>
              <a:tr h="1585263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ko-Kore-KR" altLang="en-US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나이</a:t>
                      </a:r>
                      <a:r>
                        <a:rPr lang="ko-KR" altLang="en-US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만</a:t>
                      </a:r>
                      <a:r>
                        <a:rPr lang="en-US" altLang="ko-KR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ore-KR" altLang="en-US" sz="800" b="0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ore-KR" altLang="en-US" sz="800" b="0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3993290"/>
                  </a:ext>
                </a:extLst>
              </a:tr>
              <a:tr h="253584">
                <a:tc vMerge="1">
                  <a:txBody>
                    <a:bodyPr/>
                    <a:lstStyle/>
                    <a:p>
                      <a:pPr algn="ctr"/>
                      <a:endParaRPr lang="ko-Kore-KR" altLang="en-US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ore-KR" sz="10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800" b="1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AWS Certified Solutions Architect - Associate</a:t>
                      </a:r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018651"/>
                  </a:ext>
                </a:extLst>
              </a:tr>
              <a:tr h="1566424">
                <a:tc vMerge="1">
                  <a:txBody>
                    <a:bodyPr/>
                    <a:lstStyle/>
                    <a:p>
                      <a:pPr algn="ctr"/>
                      <a:endParaRPr lang="ko-Kore-KR" altLang="en-US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r>
                        <a:rPr lang="ko-Kore-KR" altLang="en-US" sz="80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병역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1283413"/>
                  </a:ext>
                </a:extLst>
              </a:tr>
              <a:tr h="253584">
                <a:tc vMerge="1">
                  <a:txBody>
                    <a:bodyPr/>
                    <a:lstStyle/>
                    <a:p>
                      <a:pPr algn="ctr"/>
                      <a:endParaRPr lang="ko-Kore-KR" altLang="en-US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ore-KR" sz="10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800" b="1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Red Hat Certified System Administrator Associate</a:t>
                      </a:r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9949068"/>
                  </a:ext>
                </a:extLst>
              </a:tr>
              <a:tr h="1663139">
                <a:tc vMerge="1">
                  <a:txBody>
                    <a:bodyPr/>
                    <a:lstStyle/>
                    <a:p>
                      <a:pPr algn="ctr"/>
                      <a:endParaRPr lang="ko-Kore-KR" altLang="en-US" sz="10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ko-Kore-KR" altLang="en-US" sz="800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7882724"/>
                  </a:ext>
                </a:extLst>
              </a:tr>
              <a:tr h="253584">
                <a:tc vMerge="1">
                  <a:txBody>
                    <a:bodyPr/>
                    <a:lstStyle/>
                    <a:p>
                      <a:pPr algn="ctr"/>
                      <a:endParaRPr lang="ko-Kore-KR" altLang="en-US" sz="10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ore-KR" sz="10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ore-KR" altLang="en-US"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800" b="1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정보처리</a:t>
                      </a:r>
                      <a:r>
                        <a:rPr lang="ko-KR" altLang="en-US" sz="800" b="1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 기능사</a:t>
                      </a:r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8814312"/>
                  </a:ext>
                </a:extLst>
              </a:tr>
              <a:tr h="2107522">
                <a:tc vMerge="1">
                  <a:txBody>
                    <a:bodyPr/>
                    <a:lstStyle/>
                    <a:p>
                      <a:pPr algn="ctr"/>
                      <a:endParaRPr lang="ko-Kore-KR" altLang="en-US" sz="10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800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8659903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90338175-6F24-922B-B517-E42125D5FD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104" y="1545091"/>
            <a:ext cx="1872526" cy="14255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89D08BA-A2DD-2A04-BB75-ABDCFE2800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104" y="3377207"/>
            <a:ext cx="1872526" cy="1427745"/>
          </a:xfrm>
          <a:prstGeom prst="rect">
            <a:avLst/>
          </a:prstGeom>
        </p:spPr>
      </p:pic>
      <p:pic>
        <p:nvPicPr>
          <p:cNvPr id="28" name="그림 27" descr="텍스트이(가) 표시된 사진&#10;&#10;자동 생성된 설명">
            <a:extLst>
              <a:ext uri="{FF2B5EF4-FFF2-40B4-BE49-F238E27FC236}">
                <a16:creationId xmlns:a16="http://schemas.microsoft.com/office/drawing/2014/main" id="{9A362167-BE5D-CF11-972D-9D25B9B988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104" y="5240648"/>
            <a:ext cx="1947539" cy="1457579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5EB404FA-B158-3CE4-C8C5-1F8C9F9362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2421577" y="6671321"/>
            <a:ext cx="2014844" cy="290037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F2FEE2D-2D58-4B4E-1A54-DA86EA759A7D}"/>
              </a:ext>
            </a:extLst>
          </p:cNvPr>
          <p:cNvSpPr txBox="1"/>
          <p:nvPr/>
        </p:nvSpPr>
        <p:spPr>
          <a:xfrm>
            <a:off x="471968" y="868053"/>
            <a:ext cx="5594112" cy="253980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 항목에서는 본 서류에 기록한 자격증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인증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수상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경력의 증빙 자료를 기록합니다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CA5E7-4FE3-C0E5-C389-26BC51F1DAB3}"/>
              </a:ext>
            </a:extLst>
          </p:cNvPr>
          <p:cNvSpPr txBox="1"/>
          <p:nvPr/>
        </p:nvSpPr>
        <p:spPr>
          <a:xfrm>
            <a:off x="111724" y="63132"/>
            <a:ext cx="6486660" cy="321435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경력 기술서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Junior Backend Engineer</a:t>
            </a:r>
          </a:p>
          <a:p>
            <a:pPr>
              <a:lnSpc>
                <a:spcPct val="150000"/>
              </a:lnSpc>
            </a:pPr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&amp; .NET Specialist | 2x AWS Certified</a:t>
            </a:r>
            <a:endParaRPr lang="en-US" altLang="ko-KR" sz="7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슬라이드 번호 개체 틀 13">
            <a:extLst>
              <a:ext uri="{FF2B5EF4-FFF2-40B4-BE49-F238E27FC236}">
                <a16:creationId xmlns:a16="http://schemas.microsoft.com/office/drawing/2014/main" id="{431195E2-C9C0-63B5-ED26-4244558D1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10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4844FE3-FB8B-2B30-1D9E-29DB9ECABEA9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A69FD2-1A14-EE6A-4BCF-CEB123EC1E4A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68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1A70D5-FBBB-017D-184E-E8FB2FADA9CB}"/>
              </a:ext>
            </a:extLst>
          </p:cNvPr>
          <p:cNvSpPr/>
          <p:nvPr/>
        </p:nvSpPr>
        <p:spPr>
          <a:xfrm>
            <a:off x="-12044" y="-11377"/>
            <a:ext cx="6866710" cy="44146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" name="직선 연결선 5">
            <a:extLst>
              <a:ext uri="{FF2B5EF4-FFF2-40B4-BE49-F238E27FC236}">
                <a16:creationId xmlns:a16="http://schemas.microsoft.com/office/drawing/2014/main" id="{978BE29E-23A0-C9B6-B0FA-9D1058EF827C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21FD3BA-AC24-6D86-F381-0D61C5342CF7}"/>
              </a:ext>
            </a:extLst>
          </p:cNvPr>
          <p:cNvGrpSpPr/>
          <p:nvPr/>
        </p:nvGrpSpPr>
        <p:grpSpPr>
          <a:xfrm>
            <a:off x="471968" y="517987"/>
            <a:ext cx="5914065" cy="341753"/>
            <a:chOff x="539489" y="642558"/>
            <a:chExt cx="5914065" cy="3417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16131D-3A25-8AAC-83B2-3929FBC6991E}"/>
                </a:ext>
              </a:extLst>
            </p:cNvPr>
            <p:cNvSpPr txBox="1"/>
            <p:nvPr/>
          </p:nvSpPr>
          <p:spPr>
            <a:xfrm>
              <a:off x="539489" y="642558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증빙 자료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(2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/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3)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D1ECE85-5180-5962-654F-B3B3B4FC32CF}"/>
                </a:ext>
              </a:extLst>
            </p:cNvPr>
            <p:cNvCxnSpPr>
              <a:cxnSpLocks/>
            </p:cNvCxnSpPr>
            <p:nvPr/>
          </p:nvCxnSpPr>
          <p:spPr>
            <a:xfrm>
              <a:off x="539491" y="984311"/>
              <a:ext cx="5914063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A1BC5D2B-C764-BEC4-2581-E4B7E2B9A2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591369"/>
              </p:ext>
            </p:extLst>
          </p:nvPr>
        </p:nvGraphicFramePr>
        <p:xfrm>
          <a:off x="536818" y="1242857"/>
          <a:ext cx="5529262" cy="7907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7658">
                  <a:extLst>
                    <a:ext uri="{9D8B030D-6E8A-4147-A177-3AD203B41FA5}">
                      <a16:colId xmlns:a16="http://schemas.microsoft.com/office/drawing/2014/main" val="292229902"/>
                    </a:ext>
                  </a:extLst>
                </a:gridCol>
                <a:gridCol w="468465">
                  <a:extLst>
                    <a:ext uri="{9D8B030D-6E8A-4147-A177-3AD203B41FA5}">
                      <a16:colId xmlns:a16="http://schemas.microsoft.com/office/drawing/2014/main" val="3082824828"/>
                    </a:ext>
                  </a:extLst>
                </a:gridCol>
                <a:gridCol w="4163139">
                  <a:extLst>
                    <a:ext uri="{9D8B030D-6E8A-4147-A177-3AD203B41FA5}">
                      <a16:colId xmlns:a16="http://schemas.microsoft.com/office/drawing/2014/main" val="1367764628"/>
                    </a:ext>
                  </a:extLst>
                </a:gridCol>
              </a:tblGrid>
              <a:tr h="207544">
                <a:tc rowSpan="6">
                  <a:txBody>
                    <a:bodyPr/>
                    <a:lstStyle/>
                    <a:p>
                      <a:pPr algn="ctr"/>
                      <a:r>
                        <a:rPr lang="ko-KR" altLang="en-US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수상</a:t>
                      </a:r>
                      <a:endParaRPr lang="ko-Kore-KR" altLang="en-US" sz="105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2019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스마틴앱챌린지</a:t>
                      </a:r>
                      <a:r>
                        <a:rPr kumimoji="0" lang="ko-KR" altLang="en-US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97619"/>
                  </a:ext>
                </a:extLst>
              </a:tr>
              <a:tr h="2385523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ko-Kore-KR" altLang="en-US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나이</a:t>
                      </a:r>
                      <a:r>
                        <a:rPr lang="ko-KR" altLang="en-US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만</a:t>
                      </a:r>
                      <a:r>
                        <a:rPr lang="en-US" altLang="ko-KR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ore-KR" altLang="en-US" sz="800" b="0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ore-KR" altLang="en-US" sz="800" b="0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3993290"/>
                  </a:ext>
                </a:extLst>
              </a:tr>
              <a:tr h="207544">
                <a:tc vMerge="1">
                  <a:txBody>
                    <a:bodyPr/>
                    <a:lstStyle/>
                    <a:p>
                      <a:pPr algn="ctr"/>
                      <a:endParaRPr lang="ko-Kore-KR" altLang="en-US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ore-KR" sz="10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ea"/>
                          <a:ea typeface="+mn-ea"/>
                        </a:rPr>
                        <a:t>앱잼 해커톤</a:t>
                      </a:r>
                      <a:endParaRPr lang="ko-Kore-KR" altLang="en-US" sz="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018651"/>
                  </a:ext>
                </a:extLst>
              </a:tr>
              <a:tr h="2357173">
                <a:tc vMerge="1">
                  <a:txBody>
                    <a:bodyPr/>
                    <a:lstStyle/>
                    <a:p>
                      <a:pPr algn="ctr"/>
                      <a:endParaRPr lang="ko-Kore-KR" altLang="en-US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r>
                        <a:rPr lang="ko-Kore-KR" altLang="en-US" sz="80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병역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1283413"/>
                  </a:ext>
                </a:extLst>
              </a:tr>
              <a:tr h="235439">
                <a:tc vMerge="1">
                  <a:txBody>
                    <a:bodyPr/>
                    <a:lstStyle/>
                    <a:p>
                      <a:pPr algn="ctr"/>
                      <a:endParaRPr lang="ko-Kore-KR" altLang="en-US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ore-KR" sz="10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한전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KDN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빛가람에너지벨리소프트웨어작품경진대회 </a:t>
                      </a:r>
                      <a:endParaRPr lang="ko-Kore-KR" altLang="en-US" sz="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9949068"/>
                  </a:ext>
                </a:extLst>
              </a:tr>
              <a:tr h="2502711">
                <a:tc vMerge="1">
                  <a:txBody>
                    <a:bodyPr/>
                    <a:lstStyle/>
                    <a:p>
                      <a:pPr algn="ctr"/>
                      <a:endParaRPr lang="ko-Kore-KR" altLang="en-US" sz="10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ko-Kore-KR" altLang="en-US" sz="800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7882724"/>
                  </a:ext>
                </a:extLst>
              </a:tr>
            </a:tbl>
          </a:graphicData>
        </a:graphic>
      </p:graphicFrame>
      <p:pic>
        <p:nvPicPr>
          <p:cNvPr id="2" name="그림 1">
            <a:extLst>
              <a:ext uri="{FF2B5EF4-FFF2-40B4-BE49-F238E27FC236}">
                <a16:creationId xmlns:a16="http://schemas.microsoft.com/office/drawing/2014/main" id="{8E06D7FB-3C28-CFA7-4558-0A557708A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961" y="1516935"/>
            <a:ext cx="1574303" cy="223959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23F68AF-1852-522B-A5CB-37DBF46B5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961" y="4093679"/>
            <a:ext cx="1574303" cy="226578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224BDA7-D2A5-EAC1-57C8-4B895FF7CF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9136" y="6703420"/>
            <a:ext cx="1589128" cy="23345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28D571-BCBC-0774-E6C3-814538518E14}"/>
              </a:ext>
            </a:extLst>
          </p:cNvPr>
          <p:cNvSpPr txBox="1"/>
          <p:nvPr/>
        </p:nvSpPr>
        <p:spPr>
          <a:xfrm>
            <a:off x="471968" y="868053"/>
            <a:ext cx="5914062" cy="253980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 항목에서는 본 서류에 기록한 자격증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인증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수상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경력의 증빙 자료를 기록합니다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FC2BFE-8631-2D97-8B57-42D8D746D156}"/>
              </a:ext>
            </a:extLst>
          </p:cNvPr>
          <p:cNvSpPr txBox="1"/>
          <p:nvPr/>
        </p:nvSpPr>
        <p:spPr>
          <a:xfrm>
            <a:off x="111724" y="63132"/>
            <a:ext cx="6486660" cy="321435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경력 기술서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Junior Backend Engineer</a:t>
            </a:r>
          </a:p>
          <a:p>
            <a:pPr>
              <a:lnSpc>
                <a:spcPct val="150000"/>
              </a:lnSpc>
            </a:pPr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&amp; .NET Specialist | 2x AWS Certified</a:t>
            </a:r>
            <a:endParaRPr lang="en-US" altLang="ko-KR" sz="7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슬라이드 번호 개체 틀 13">
            <a:extLst>
              <a:ext uri="{FF2B5EF4-FFF2-40B4-BE49-F238E27FC236}">
                <a16:creationId xmlns:a16="http://schemas.microsoft.com/office/drawing/2014/main" id="{07B64467-751F-C5C3-33AF-A5D1CE467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11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852C285-AAFC-0339-2B14-6A999D5966CD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71C96E-79E1-F2B0-D4E0-86E326764587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059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1A70D5-FBBB-017D-184E-E8FB2FADA9CB}"/>
              </a:ext>
            </a:extLst>
          </p:cNvPr>
          <p:cNvSpPr/>
          <p:nvPr/>
        </p:nvSpPr>
        <p:spPr>
          <a:xfrm>
            <a:off x="-12044" y="-11377"/>
            <a:ext cx="6866710" cy="44146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" name="직선 연결선 5">
            <a:extLst>
              <a:ext uri="{FF2B5EF4-FFF2-40B4-BE49-F238E27FC236}">
                <a16:creationId xmlns:a16="http://schemas.microsoft.com/office/drawing/2014/main" id="{978BE29E-23A0-C9B6-B0FA-9D1058EF827C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21FD3BA-AC24-6D86-F381-0D61C5342CF7}"/>
              </a:ext>
            </a:extLst>
          </p:cNvPr>
          <p:cNvGrpSpPr/>
          <p:nvPr/>
        </p:nvGrpSpPr>
        <p:grpSpPr>
          <a:xfrm>
            <a:off x="471968" y="517987"/>
            <a:ext cx="5914065" cy="341753"/>
            <a:chOff x="539489" y="642558"/>
            <a:chExt cx="5914065" cy="3417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16131D-3A25-8AAC-83B2-3929FBC6991E}"/>
                </a:ext>
              </a:extLst>
            </p:cNvPr>
            <p:cNvSpPr txBox="1"/>
            <p:nvPr/>
          </p:nvSpPr>
          <p:spPr>
            <a:xfrm>
              <a:off x="539489" y="642558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증빙 자료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(3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/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3)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D1ECE85-5180-5962-654F-B3B3B4FC32CF}"/>
                </a:ext>
              </a:extLst>
            </p:cNvPr>
            <p:cNvCxnSpPr>
              <a:cxnSpLocks/>
            </p:cNvCxnSpPr>
            <p:nvPr/>
          </p:nvCxnSpPr>
          <p:spPr>
            <a:xfrm>
              <a:off x="539491" y="984311"/>
              <a:ext cx="5914063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025ED67-FFC6-D191-AA65-72F3579D24CF}"/>
              </a:ext>
            </a:extLst>
          </p:cNvPr>
          <p:cNvSpPr txBox="1"/>
          <p:nvPr/>
        </p:nvSpPr>
        <p:spPr>
          <a:xfrm>
            <a:off x="471968" y="868053"/>
            <a:ext cx="5914062" cy="253980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 항목에서는 본 서류에 기록한 자격증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인증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수상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경력의 증빙 자료를 기록합니다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A1BC5D2B-C764-BEC4-2581-E4B7E2B9A2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025594"/>
              </p:ext>
            </p:extLst>
          </p:nvPr>
        </p:nvGraphicFramePr>
        <p:xfrm>
          <a:off x="536818" y="1242856"/>
          <a:ext cx="5529262" cy="4078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7658">
                  <a:extLst>
                    <a:ext uri="{9D8B030D-6E8A-4147-A177-3AD203B41FA5}">
                      <a16:colId xmlns:a16="http://schemas.microsoft.com/office/drawing/2014/main" val="292229902"/>
                    </a:ext>
                  </a:extLst>
                </a:gridCol>
                <a:gridCol w="468465">
                  <a:extLst>
                    <a:ext uri="{9D8B030D-6E8A-4147-A177-3AD203B41FA5}">
                      <a16:colId xmlns:a16="http://schemas.microsoft.com/office/drawing/2014/main" val="3082824828"/>
                    </a:ext>
                  </a:extLst>
                </a:gridCol>
                <a:gridCol w="4163139">
                  <a:extLst>
                    <a:ext uri="{9D8B030D-6E8A-4147-A177-3AD203B41FA5}">
                      <a16:colId xmlns:a16="http://schemas.microsoft.com/office/drawing/2014/main" val="1367764628"/>
                    </a:ext>
                  </a:extLst>
                </a:gridCol>
              </a:tblGrid>
              <a:tr h="154144">
                <a:tc rowSpan="2">
                  <a:txBody>
                    <a:bodyPr/>
                    <a:lstStyle/>
                    <a:p>
                      <a:pPr algn="ctr"/>
                      <a:r>
                        <a:rPr lang="ko-KR" altLang="en-US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경력</a:t>
                      </a:r>
                      <a:endParaRPr lang="ko-Kore-KR" altLang="en-US" sz="105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ko-KR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0" lang="en-US" altLang="ko-Kore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82C43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JCET StatsChipPAC Korea Co., Ltd.</a:t>
                      </a:r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97619"/>
                  </a:ext>
                </a:extLst>
              </a:tr>
              <a:tr h="3865052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ko-Kore-KR" altLang="en-US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나이</a:t>
                      </a:r>
                      <a:r>
                        <a:rPr lang="ko-KR" altLang="en-US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만</a:t>
                      </a:r>
                      <a:r>
                        <a:rPr lang="en-US" altLang="ko-KR" sz="800" b="0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ore-KR" altLang="en-US" sz="800" b="0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ko-Kore-KR" altLang="en-US" sz="800" b="0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3993290"/>
                  </a:ext>
                </a:extLst>
              </a:tr>
            </a:tbl>
          </a:graphicData>
        </a:graphic>
      </p:graphicFrame>
      <p:pic>
        <p:nvPicPr>
          <p:cNvPr id="6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8B11ADAD-5646-737E-A18A-E42AFA1D90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574" y="1548208"/>
            <a:ext cx="2550210" cy="367057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E4E516-2F54-A4E8-DAFA-D621AFCD1BB7}"/>
              </a:ext>
            </a:extLst>
          </p:cNvPr>
          <p:cNvSpPr txBox="1"/>
          <p:nvPr/>
        </p:nvSpPr>
        <p:spPr>
          <a:xfrm>
            <a:off x="111724" y="63132"/>
            <a:ext cx="6486660" cy="321435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경력 기술서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Junior Backend Engineer</a:t>
            </a:r>
          </a:p>
          <a:p>
            <a:pPr>
              <a:lnSpc>
                <a:spcPct val="150000"/>
              </a:lnSpc>
            </a:pPr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&amp; .NET Specialist | 2x AWS Certified</a:t>
            </a:r>
            <a:endParaRPr lang="en-US" altLang="ko-KR" sz="7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슬라이드 번호 개체 틀 13">
            <a:extLst>
              <a:ext uri="{FF2B5EF4-FFF2-40B4-BE49-F238E27FC236}">
                <a16:creationId xmlns:a16="http://schemas.microsoft.com/office/drawing/2014/main" id="{74BC71C0-7CEB-4F03-B3BB-FBD25354E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12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F1ED0BE-3F79-7080-4F31-896BC8BA5CD7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AB0C86-ED28-FBD6-8EA8-F6B35014D840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1296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1A70D5-FBBB-017D-184E-E8FB2FADA9CB}"/>
              </a:ext>
            </a:extLst>
          </p:cNvPr>
          <p:cNvSpPr/>
          <p:nvPr/>
        </p:nvSpPr>
        <p:spPr>
          <a:xfrm>
            <a:off x="-12044" y="-11377"/>
            <a:ext cx="6866710" cy="44146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099CF34F-AC70-4859-8E4C-8AEAF38EC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356113"/>
            <a:ext cx="1543050" cy="527403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13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8C97F6-3DCE-5BC4-CAF6-E42D2AC5DA34}"/>
              </a:ext>
            </a:extLst>
          </p:cNvPr>
          <p:cNvSpPr txBox="1"/>
          <p:nvPr/>
        </p:nvSpPr>
        <p:spPr>
          <a:xfrm>
            <a:off x="111724" y="63132"/>
            <a:ext cx="6486660" cy="353943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이력서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Junior Backend Engineer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 Certified Solutions Architect &amp; Developer – Associate,</a:t>
            </a:r>
            <a:r>
              <a:rPr lang="ko-KR" altLang="en-US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Specialized in Spring Framework &amp; .NET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7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4" name="직선 연결선 5">
            <a:extLst>
              <a:ext uri="{FF2B5EF4-FFF2-40B4-BE49-F238E27FC236}">
                <a16:creationId xmlns:a16="http://schemas.microsoft.com/office/drawing/2014/main" id="{D065E025-54FC-AB2D-E250-2A577CCD8D41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004BFE66-0F22-7764-C91D-2ACC02F6462A}"/>
              </a:ext>
            </a:extLst>
          </p:cNvPr>
          <p:cNvSpPr/>
          <p:nvPr/>
        </p:nvSpPr>
        <p:spPr>
          <a:xfrm>
            <a:off x="0" y="9824142"/>
            <a:ext cx="6858000" cy="8049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59BFA72-12BA-F4C2-F7B5-0BE11056153D}"/>
              </a:ext>
            </a:extLst>
          </p:cNvPr>
          <p:cNvSpPr/>
          <p:nvPr/>
        </p:nvSpPr>
        <p:spPr>
          <a:xfrm>
            <a:off x="6450326" y="-10545"/>
            <a:ext cx="328628" cy="97549"/>
          </a:xfrm>
          <a:prstGeom prst="rect">
            <a:avLst/>
          </a:prstGeom>
          <a:solidFill>
            <a:srgbClr val="FAC934"/>
          </a:solidFill>
          <a:ln>
            <a:solidFill>
              <a:srgbClr val="FAC934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8636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53">
            <a:extLst>
              <a:ext uri="{FF2B5EF4-FFF2-40B4-BE49-F238E27FC236}">
                <a16:creationId xmlns:a16="http://schemas.microsoft.com/office/drawing/2014/main" id="{A0E4CCA6-4B83-768F-2808-8369A9CEC043}"/>
              </a:ext>
            </a:extLst>
          </p:cNvPr>
          <p:cNvSpPr/>
          <p:nvPr/>
        </p:nvSpPr>
        <p:spPr>
          <a:xfrm>
            <a:off x="-8710" y="-18662"/>
            <a:ext cx="6866710" cy="1503575"/>
          </a:xfrm>
          <a:prstGeom prst="rect">
            <a:avLst/>
          </a:prstGeom>
          <a:solidFill>
            <a:srgbClr val="1E2A40"/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D6133D-74DD-4782-BBBA-99816E8A95FA}"/>
              </a:ext>
            </a:extLst>
          </p:cNvPr>
          <p:cNvSpPr txBox="1"/>
          <p:nvPr/>
        </p:nvSpPr>
        <p:spPr>
          <a:xfrm>
            <a:off x="260184" y="176703"/>
            <a:ext cx="3890627" cy="1161087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2022</a:t>
            </a:r>
            <a:r>
              <a:rPr lang="ko-KR" altLang="en-US" sz="2000" b="1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경력 기술서</a:t>
            </a:r>
            <a:endParaRPr lang="en-US" altLang="ko-KR" sz="2000" b="1" dirty="0"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endParaRPr lang="en-US" altLang="ko-KR" sz="300" dirty="0">
              <a:solidFill>
                <a:schemeClr val="bg1"/>
              </a:solidFill>
              <a:latin typeface="+mn-ea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박 승 준</a:t>
            </a:r>
            <a:r>
              <a:rPr lang="en-US" altLang="ko-KR" sz="140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,</a:t>
            </a:r>
            <a:r>
              <a:rPr lang="ko-KR" altLang="en-US" sz="140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Junior Backend Engineer </a:t>
            </a:r>
          </a:p>
          <a:p>
            <a:r>
              <a:rPr lang="en-US" altLang="ko-KR" sz="800" dirty="0">
                <a:solidFill>
                  <a:srgbClr val="D2D0D5"/>
                </a:solidFill>
                <a:latin typeface="+mn-ea"/>
                <a:cs typeface="Arial" panose="020B0604020202020204" pitchFamily="34" charset="0"/>
              </a:rPr>
              <a:t>Spring &amp; .NET</a:t>
            </a:r>
            <a:r>
              <a:rPr lang="ko-KR" altLang="en-US" sz="800" dirty="0">
                <a:solidFill>
                  <a:srgbClr val="D2D0D5"/>
                </a:solidFill>
                <a:latin typeface="+mn-ea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D2D0D5"/>
                </a:solidFill>
                <a:latin typeface="+mn-ea"/>
                <a:cs typeface="Arial" panose="020B0604020202020204" pitchFamily="34" charset="0"/>
              </a:rPr>
              <a:t>Specialist </a:t>
            </a:r>
          </a:p>
          <a:p>
            <a:pPr>
              <a:lnSpc>
                <a:spcPct val="200000"/>
              </a:lnSpc>
            </a:pPr>
            <a:r>
              <a:rPr lang="en-US" altLang="ko-KR" sz="800" dirty="0">
                <a:solidFill>
                  <a:srgbClr val="D2D0D5"/>
                </a:solidFill>
                <a:latin typeface="+mn-ea"/>
                <a:cs typeface="Arial" panose="020B0604020202020204" pitchFamily="34" charset="0"/>
              </a:rPr>
              <a:t>2x AWS Certified</a:t>
            </a:r>
            <a:endParaRPr lang="en-US" altLang="ko-KR" sz="1050" dirty="0">
              <a:solidFill>
                <a:srgbClr val="D2D0D5"/>
              </a:solidFill>
              <a:latin typeface="+mn-ea"/>
              <a:cs typeface="Arial" panose="020B0604020202020204" pitchFamily="34" charset="0"/>
            </a:endParaRPr>
          </a:p>
        </p:txBody>
      </p:sp>
      <p:cxnSp>
        <p:nvCxnSpPr>
          <p:cNvPr id="8" name="직선 연결선 5">
            <a:extLst>
              <a:ext uri="{FF2B5EF4-FFF2-40B4-BE49-F238E27FC236}">
                <a16:creationId xmlns:a16="http://schemas.microsoft.com/office/drawing/2014/main" id="{B3557AA6-3C7C-66A0-3DE5-C9CD9ED982FA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F2D99770-EDA7-7B31-3668-D0BFE0C7E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133901"/>
              </p:ext>
            </p:extLst>
          </p:nvPr>
        </p:nvGraphicFramePr>
        <p:xfrm>
          <a:off x="450810" y="4481600"/>
          <a:ext cx="5956380" cy="46876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3089">
                  <a:extLst>
                    <a:ext uri="{9D8B030D-6E8A-4147-A177-3AD203B41FA5}">
                      <a16:colId xmlns:a16="http://schemas.microsoft.com/office/drawing/2014/main" val="292229902"/>
                    </a:ext>
                  </a:extLst>
                </a:gridCol>
                <a:gridCol w="821522">
                  <a:extLst>
                    <a:ext uri="{9D8B030D-6E8A-4147-A177-3AD203B41FA5}">
                      <a16:colId xmlns:a16="http://schemas.microsoft.com/office/drawing/2014/main" val="3082824828"/>
                    </a:ext>
                  </a:extLst>
                </a:gridCol>
                <a:gridCol w="1680488">
                  <a:extLst>
                    <a:ext uri="{9D8B030D-6E8A-4147-A177-3AD203B41FA5}">
                      <a16:colId xmlns:a16="http://schemas.microsoft.com/office/drawing/2014/main" val="3330625826"/>
                    </a:ext>
                  </a:extLst>
                </a:gridCol>
                <a:gridCol w="875013">
                  <a:extLst>
                    <a:ext uri="{9D8B030D-6E8A-4147-A177-3AD203B41FA5}">
                      <a16:colId xmlns:a16="http://schemas.microsoft.com/office/drawing/2014/main" val="1367764628"/>
                    </a:ext>
                  </a:extLst>
                </a:gridCol>
                <a:gridCol w="1506268">
                  <a:extLst>
                    <a:ext uri="{9D8B030D-6E8A-4147-A177-3AD203B41FA5}">
                      <a16:colId xmlns:a16="http://schemas.microsoft.com/office/drawing/2014/main" val="2347364213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/>
                      <a:r>
                        <a:rPr lang="ko-KR" altLang="en-US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회사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회사명</a:t>
                      </a:r>
                      <a:endParaRPr lang="en-US" altLang="ko-KR" sz="8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ore-KR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제이셋스태츠칩팩코리아</a:t>
                      </a:r>
                      <a:r>
                        <a:rPr lang="ko-KR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유</a:t>
                      </a:r>
                      <a:r>
                        <a:rPr lang="en-US" altLang="ko-K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ore-KR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주요 사업</a:t>
                      </a:r>
                      <a:endParaRPr lang="en-US" altLang="ko-KR" sz="8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기타</a:t>
                      </a:r>
                      <a:r>
                        <a:rPr lang="ko-KR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반도체소자 제조업</a:t>
                      </a:r>
                      <a:endParaRPr lang="ko-Kore-KR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9761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/>
                      <a:endParaRPr lang="en-US" altLang="ko-KR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직원 수</a:t>
                      </a:r>
                      <a:endParaRPr lang="en-US" altLang="ko-KR" sz="8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en-US" altLang="ko-K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226</a:t>
                      </a:r>
                      <a:r>
                        <a:rPr lang="ko-KR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명</a:t>
                      </a:r>
                      <a:endParaRPr lang="ko-Kore-KR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매출액</a:t>
                      </a:r>
                      <a:endParaRPr lang="en-US" altLang="ko-KR" sz="8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조 </a:t>
                      </a:r>
                      <a:r>
                        <a:rPr lang="en-US" altLang="ko-K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6980</a:t>
                      </a:r>
                      <a:r>
                        <a:rPr lang="ko-KR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억</a:t>
                      </a:r>
                      <a:endParaRPr lang="ko-Kore-KR" altLang="en-US" sz="9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77888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/>
                      <a:r>
                        <a:rPr lang="ko-Kore-KR" altLang="en-US" sz="800" b="1" dirty="0">
                          <a:solidFill>
                            <a:srgbClr val="255B72"/>
                          </a:solidFill>
                          <a:latin typeface="+mn-ea"/>
                          <a:ea typeface="+mn-ea"/>
                        </a:rPr>
                        <a:t>부서명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부서</a:t>
                      </a:r>
                      <a:endParaRPr lang="en-US" altLang="ko-KR" sz="8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IT </a:t>
                      </a:r>
                      <a:r>
                        <a:rPr lang="ko-Kore-KR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직책</a:t>
                      </a:r>
                      <a:r>
                        <a:rPr lang="en-US" altLang="ko-KR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직급</a:t>
                      </a:r>
                      <a:r>
                        <a:rPr lang="en-US" altLang="ko-KR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9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사원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39932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근무기간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r>
                        <a:rPr lang="en-US" altLang="ko-Kore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20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19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11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~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2022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(25</a:t>
                      </a:r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개월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ore-KR" alt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ko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남</a:t>
                      </a:r>
                      <a:endParaRPr lang="ko-Kore-KR" altLang="en-US" sz="800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ore-KR" altLang="en-US" sz="800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018651"/>
                  </a:ext>
                </a:extLst>
              </a:tr>
              <a:tr h="440394">
                <a:tc rowSpan="3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주요</a:t>
                      </a:r>
                      <a:r>
                        <a:rPr lang="ko-KR" altLang="en-US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 업무</a:t>
                      </a:r>
                      <a:endParaRPr lang="en-US" altLang="ko-KR" sz="10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r>
                        <a:rPr lang="en-US" altLang="ko-KR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1.</a:t>
                      </a:r>
                      <a:r>
                        <a:rPr lang="ko-KR" alt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ore-KR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AGV Automation System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2021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07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~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03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월</a:t>
                      </a:r>
                      <a:endParaRPr lang="en-US" altLang="ko-Kore-KR" sz="7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endParaRPr lang="en-US" altLang="ko-Kore-KR" sz="8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업무 개요</a:t>
                      </a:r>
                      <a:endParaRPr lang="en-US" altLang="ko-Kore-KR" sz="7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AGV(</a:t>
                      </a:r>
                      <a:r>
                        <a:rPr lang="ko-KR" altLang="en-US" sz="6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로봇</a:t>
                      </a:r>
                      <a:r>
                        <a:rPr lang="en-US" altLang="ko-KR" sz="6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lang="ko-KR" altLang="en-US" sz="6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 사용한 물류 자동화 시스템 구축 프로젝트에서 </a:t>
                      </a:r>
                      <a:r>
                        <a:rPr lang="en-US" altLang="ko-KR" sz="6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MCS(</a:t>
                      </a:r>
                      <a:r>
                        <a:rPr lang="ko-KR" altLang="en-US" sz="6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물류의 이동을 제어하는 시스템</a:t>
                      </a:r>
                      <a:r>
                        <a:rPr lang="en-US" altLang="ko-KR" sz="6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lang="ko-KR" altLang="en-US" sz="6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 개발하였습니다</a:t>
                      </a:r>
                      <a:r>
                        <a:rPr lang="en-US" altLang="ko-KR" sz="6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70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사용 기술</a:t>
                      </a:r>
                      <a:r>
                        <a:rPr lang="en-US" altLang="ko-KR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ko-KR" altLang="en-US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툴</a:t>
                      </a:r>
                      <a:endParaRPr lang="en-US" altLang="ko-KR" sz="70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ea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.NET 6.0, gRPC, EF6(ORM) | JetBrain Rider, Oracle Data Modeler, Oracle Quest Toad</a:t>
                      </a:r>
                      <a:endParaRPr lang="en-US" altLang="ko-KR" sz="8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ko-Kore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미필</a:t>
                      </a:r>
                      <a:r>
                        <a:rPr lang="en-US" altLang="ko-Kore-KR" sz="800" b="1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¹</a:t>
                      </a:r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1283413"/>
                  </a:ext>
                </a:extLst>
              </a:tr>
              <a:tr h="880787">
                <a:tc vMerge="1">
                  <a:txBody>
                    <a:bodyPr/>
                    <a:lstStyle/>
                    <a:p>
                      <a:pPr algn="ctr"/>
                      <a:endParaRPr lang="en-US" altLang="ko-KR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2.</a:t>
                      </a:r>
                      <a:r>
                        <a:rPr lang="ko-KR" altLang="en-US" sz="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ore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Semiconductor EQ Message Host</a:t>
                      </a:r>
                      <a:r>
                        <a:rPr lang="ko-KR" altLang="en-US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Refactoring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2021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04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~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2022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03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월</a:t>
                      </a:r>
                      <a:endParaRPr lang="en-US" altLang="ko-KR" sz="10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업무 개요</a:t>
                      </a:r>
                      <a:endParaRPr lang="en-US" altLang="ko-KR" sz="7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반도체 장비로부터 수신되는 메세지를 처리하는 호스트 프로그램의 </a:t>
                      </a:r>
                      <a:r>
                        <a:rPr lang="en-US" altLang="ko-KR" sz="7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Refactoring</a:t>
                      </a:r>
                      <a:r>
                        <a:rPr lang="ko-KR" altLang="en-US" sz="7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을 진행하였습니다</a:t>
                      </a:r>
                      <a:r>
                        <a:rPr lang="en-US" altLang="ko-KR" sz="7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7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7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사용 기술</a:t>
                      </a:r>
                      <a:r>
                        <a:rPr lang="en-US" altLang="ko-KR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ko-KR" altLang="en-US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툴</a:t>
                      </a:r>
                      <a:endParaRPr lang="en-US" altLang="ko-KR" sz="70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ea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7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.NET 6.0,</a:t>
                      </a:r>
                      <a:r>
                        <a:rPr lang="ko-KR" altLang="en-US" sz="7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7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Channel, Docker,</a:t>
                      </a:r>
                      <a:r>
                        <a:rPr lang="ko-KR" altLang="en-US" sz="7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7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Dapper | Visual Studio 2022, VS Code, Oracle Quest Toad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915876"/>
                  </a:ext>
                </a:extLst>
              </a:tr>
              <a:tr h="440394">
                <a:tc vMerge="1">
                  <a:txBody>
                    <a:bodyPr/>
                    <a:lstStyle/>
                    <a:p>
                      <a:pPr algn="ctr"/>
                      <a:endParaRPr lang="en-US" altLang="ko-KR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3.</a:t>
                      </a:r>
                      <a:r>
                        <a:rPr lang="ko-KR" altLang="en-US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9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Web Application Support / Maintenance</a:t>
                      </a:r>
                      <a:endParaRPr lang="en-US" altLang="ko-KR" sz="900" b="0" dirty="0">
                        <a:solidFill>
                          <a:srgbClr val="53545C"/>
                        </a:solidFill>
                        <a:latin typeface="+mn-ea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2019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11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월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~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2021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년 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07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월</a:t>
                      </a:r>
                      <a:endParaRPr lang="en-US" altLang="ko-KR" sz="80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ea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업무 개요</a:t>
                      </a:r>
                      <a:endParaRPr lang="en-US" altLang="ko-KR" sz="7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생산팀의 요구사항을 사내 웹 포털에 적용하고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lang="ko-KR" altLang="en-US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 웹 포털의 운영을 관리하는 업무를 수행하였습니다</a:t>
                      </a:r>
                      <a:r>
                        <a:rPr lang="en-US" altLang="ko-KR" sz="700" b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altLang="ko-KR" sz="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lang="ko-KR" altLang="en-US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사용 기술</a:t>
                      </a:r>
                      <a:r>
                        <a:rPr lang="en-US" altLang="ko-KR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 &amp; </a:t>
                      </a:r>
                      <a:r>
                        <a:rPr lang="ko-KR" altLang="en-US" sz="7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  <a:cs typeface="Arial" panose="020B0604020202020204" pitchFamily="34" charset="0"/>
                        </a:rPr>
                        <a:t>툴</a:t>
                      </a:r>
                      <a:endParaRPr lang="en-US" altLang="ko-KR" sz="80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ea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ko-KR" sz="7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ASP.NET, Oracle,</a:t>
                      </a:r>
                      <a:r>
                        <a:rPr lang="ko-KR" altLang="en-US" sz="70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ko-KR" sz="7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Jenkins | Visual Studio 2017</a:t>
                      </a:r>
                      <a:endParaRPr lang="en-US" altLang="ko-KR" sz="7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16433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퇴직</a:t>
                      </a:r>
                      <a:r>
                        <a:rPr lang="ko-KR" altLang="en-US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 사유</a:t>
                      </a:r>
                      <a:endParaRPr lang="en-US" altLang="ko-KR" sz="10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r>
                        <a:rPr lang="ko-KR" altLang="en-US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병역 의무 이행을 위해 산업체로의 이직을 목적으로 퇴직함</a:t>
                      </a:r>
                      <a:r>
                        <a:rPr lang="en-US" altLang="ko-KR" sz="9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ore-KR" altLang="en-US" sz="9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5657682"/>
                  </a:ext>
                </a:extLst>
              </a:tr>
            </a:tbl>
          </a:graphicData>
        </a:graphic>
      </p:graphicFrame>
      <p:grpSp>
        <p:nvGrpSpPr>
          <p:cNvPr id="38" name="그룹 37">
            <a:extLst>
              <a:ext uri="{FF2B5EF4-FFF2-40B4-BE49-F238E27FC236}">
                <a16:creationId xmlns:a16="http://schemas.microsoft.com/office/drawing/2014/main" id="{E6D5DFE5-8237-7090-5E75-8D325D368498}"/>
              </a:ext>
            </a:extLst>
          </p:cNvPr>
          <p:cNvGrpSpPr/>
          <p:nvPr/>
        </p:nvGrpSpPr>
        <p:grpSpPr>
          <a:xfrm>
            <a:off x="460599" y="3616675"/>
            <a:ext cx="5989722" cy="659068"/>
            <a:chOff x="389092" y="1664287"/>
            <a:chExt cx="5989722" cy="659068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23C92B5-73B4-0ED8-EA70-8784A7C889C2}"/>
                </a:ext>
              </a:extLst>
            </p:cNvPr>
            <p:cNvSpPr txBox="1"/>
            <p:nvPr/>
          </p:nvSpPr>
          <p:spPr>
            <a:xfrm>
              <a:off x="389094" y="1664287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경력 사항</a:t>
              </a:r>
              <a:endParaRPr lang="en-US" altLang="ko-KR" sz="1200" b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cxnSp>
          <p:nvCxnSpPr>
            <p:cNvPr id="36" name="직선 연결선 20">
              <a:extLst>
                <a:ext uri="{FF2B5EF4-FFF2-40B4-BE49-F238E27FC236}">
                  <a16:creationId xmlns:a16="http://schemas.microsoft.com/office/drawing/2014/main" id="{0A89473D-214E-53C1-6E99-44737D1C52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9096" y="1999122"/>
              <a:ext cx="5989718" cy="6918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756B344-91D6-D19A-12D8-98AA8478AE64}"/>
                </a:ext>
              </a:extLst>
            </p:cNvPr>
            <p:cNvSpPr txBox="1"/>
            <p:nvPr/>
          </p:nvSpPr>
          <p:spPr>
            <a:xfrm>
              <a:off x="389092" y="2069183"/>
              <a:ext cx="5914062" cy="25417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altLang="ko-KR" sz="800" b="1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2FD650AA-6862-6878-AF52-2856DDA7EB87}"/>
              </a:ext>
            </a:extLst>
          </p:cNvPr>
          <p:cNvGrpSpPr/>
          <p:nvPr/>
        </p:nvGrpSpPr>
        <p:grpSpPr>
          <a:xfrm>
            <a:off x="467612" y="1611015"/>
            <a:ext cx="3448405" cy="659068"/>
            <a:chOff x="389092" y="1664287"/>
            <a:chExt cx="7200846" cy="65906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40D923B-2C0D-3D62-F6E7-4A4009BF23A0}"/>
                </a:ext>
              </a:extLst>
            </p:cNvPr>
            <p:cNvSpPr txBox="1"/>
            <p:nvPr/>
          </p:nvSpPr>
          <p:spPr>
            <a:xfrm>
              <a:off x="389094" y="1664287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자기 소개</a:t>
              </a:r>
              <a:endParaRPr lang="en-US" altLang="ko-KR" sz="1200" b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cxnSp>
          <p:nvCxnSpPr>
            <p:cNvPr id="7" name="직선 연결선 20">
              <a:extLst>
                <a:ext uri="{FF2B5EF4-FFF2-40B4-BE49-F238E27FC236}">
                  <a16:creationId xmlns:a16="http://schemas.microsoft.com/office/drawing/2014/main" id="{76F609C2-804F-2ECC-2001-466A70E11B6E}"/>
                </a:ext>
              </a:extLst>
            </p:cNvPr>
            <p:cNvCxnSpPr>
              <a:cxnSpLocks/>
            </p:cNvCxnSpPr>
            <p:nvPr/>
          </p:nvCxnSpPr>
          <p:spPr>
            <a:xfrm>
              <a:off x="389096" y="2006040"/>
              <a:ext cx="7200842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310F256-96EF-5D04-2578-DFCCF10A5AE1}"/>
                </a:ext>
              </a:extLst>
            </p:cNvPr>
            <p:cNvSpPr txBox="1"/>
            <p:nvPr/>
          </p:nvSpPr>
          <p:spPr>
            <a:xfrm>
              <a:off x="389092" y="2069183"/>
              <a:ext cx="5914062" cy="25417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altLang="ko-KR" sz="800" b="1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516C5BD4-5EB6-902C-81FE-C380345975A5}"/>
              </a:ext>
            </a:extLst>
          </p:cNvPr>
          <p:cNvSpPr txBox="1"/>
          <p:nvPr/>
        </p:nvSpPr>
        <p:spPr>
          <a:xfrm>
            <a:off x="462508" y="2002551"/>
            <a:ext cx="3448403" cy="1783373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00" b="1" dirty="0">
                <a:solidFill>
                  <a:srgbClr val="282C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안녕하세요</a:t>
            </a:r>
            <a:r>
              <a:rPr lang="en-US" altLang="ko-KR" sz="700" b="1" dirty="0">
                <a:solidFill>
                  <a:srgbClr val="282C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700" b="1" dirty="0">
                <a:solidFill>
                  <a:srgbClr val="282C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700" b="1" dirty="0">
                <a:solidFill>
                  <a:srgbClr val="282C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700" b="1" dirty="0">
                <a:solidFill>
                  <a:srgbClr val="282C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년 차 </a:t>
            </a:r>
            <a:r>
              <a:rPr lang="en-US" altLang="ko-KR" sz="700" b="1" dirty="0">
                <a:solidFill>
                  <a:srgbClr val="282C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 Eng’r</a:t>
            </a:r>
            <a:r>
              <a:rPr lang="ko-KR" altLang="en-US" sz="700" b="1" dirty="0">
                <a:solidFill>
                  <a:srgbClr val="282C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 입니다</a:t>
            </a:r>
            <a:r>
              <a:rPr lang="en-US" altLang="ko-KR" sz="700" b="1" dirty="0">
                <a:solidFill>
                  <a:srgbClr val="282C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.NET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사용하여 사내 자동화 시스템에 필요한 서버를 개발해 왔습니다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경력 기간동안 수행한 프로젝트에서  사용한 기술들인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gRPC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EF6(ORM), Oracle(RDBMS)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능숙하게 다룰 수 있습니다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현재 약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개월의 공백기를 가지고 있습니다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이 공백기 동안 공부가 필요하다고 생각했던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 대해 깊이 공부하는 시간을 가졌습니다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그 결과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개의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 Certificates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취득하면서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에서 탄탄한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Infra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구성하고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개발에서 이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infra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효율적으로 사용할 수 있는 지식을 갖추었습니다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ko-KR" sz="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한번 설정한 목표에 도달할 때 까지 계획을 항상 준비하고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유연한 사고와 꾸준한 집중력으로 목표를 이루는 게 제 강점이라고 생각합니다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토스에 입사해서 제가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사용해 개발한 서비스의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금융 분야의 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</a:t>
            </a:r>
            <a:r>
              <a:rPr lang="ko-KR" alt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모범 아키텍처 사례에 소개하고 싶다는 포부가 있습니다</a:t>
            </a:r>
            <a: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altLang="ko-KR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ko-KR" sz="6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2BDBB06-6862-5DBF-7BC0-6B44E3FCD78F}"/>
              </a:ext>
            </a:extLst>
          </p:cNvPr>
          <p:cNvGrpSpPr/>
          <p:nvPr/>
        </p:nvGrpSpPr>
        <p:grpSpPr>
          <a:xfrm>
            <a:off x="4363196" y="1616294"/>
            <a:ext cx="2044802" cy="341753"/>
            <a:chOff x="639000" y="1818315"/>
            <a:chExt cx="2044802" cy="341753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BA750C4-EF36-1726-D13C-5109BAD2BF1C}"/>
                </a:ext>
              </a:extLst>
            </p:cNvPr>
            <p:cNvSpPr txBox="1"/>
            <p:nvPr/>
          </p:nvSpPr>
          <p:spPr>
            <a:xfrm>
              <a:off x="639000" y="1818315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보유 기술</a:t>
              </a:r>
              <a:endParaRPr lang="en-US" altLang="ko-KR" sz="1200" b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cxnSp>
          <p:nvCxnSpPr>
            <p:cNvPr id="67" name="직선 연결선 20">
              <a:extLst>
                <a:ext uri="{FF2B5EF4-FFF2-40B4-BE49-F238E27FC236}">
                  <a16:creationId xmlns:a16="http://schemas.microsoft.com/office/drawing/2014/main" id="{0971AB95-99DA-0002-7543-15D64F5E0755}"/>
                </a:ext>
              </a:extLst>
            </p:cNvPr>
            <p:cNvCxnSpPr>
              <a:cxnSpLocks/>
            </p:cNvCxnSpPr>
            <p:nvPr/>
          </p:nvCxnSpPr>
          <p:spPr>
            <a:xfrm>
              <a:off x="639002" y="2160068"/>
              <a:ext cx="2044800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8" name="직선 연결선 20">
            <a:extLst>
              <a:ext uri="{FF2B5EF4-FFF2-40B4-BE49-F238E27FC236}">
                <a16:creationId xmlns:a16="http://schemas.microsoft.com/office/drawing/2014/main" id="{E9FC6ABF-465D-0C05-3A8B-9BBA5D7A9883}"/>
              </a:ext>
            </a:extLst>
          </p:cNvPr>
          <p:cNvCxnSpPr>
            <a:cxnSpLocks/>
          </p:cNvCxnSpPr>
          <p:nvPr/>
        </p:nvCxnSpPr>
        <p:spPr>
          <a:xfrm flipV="1">
            <a:off x="4147287" y="1855628"/>
            <a:ext cx="0" cy="1747687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2F9F3F2C-190C-53DC-59BD-805927E74E59}"/>
              </a:ext>
            </a:extLst>
          </p:cNvPr>
          <p:cNvSpPr txBox="1"/>
          <p:nvPr/>
        </p:nvSpPr>
        <p:spPr>
          <a:xfrm>
            <a:off x="460599" y="3982763"/>
            <a:ext cx="5914062" cy="395365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총 경력 기간은 만 </a:t>
            </a:r>
            <a:r>
              <a:rPr lang="en-US" altLang="ko-KR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</a:t>
            </a:r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개월 입니다</a:t>
            </a:r>
            <a:r>
              <a:rPr lang="en-US" altLang="ko-KR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이 기간동안 재직한 회사는 </a:t>
            </a:r>
            <a:r>
              <a:rPr lang="en-US" altLang="ko-KR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 입니다</a:t>
            </a:r>
            <a:r>
              <a:rPr lang="en-US" altLang="ko-KR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ko-KR" altLang="en-US" sz="7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진행한 업무</a:t>
            </a:r>
            <a:r>
              <a:rPr lang="en-US" altLang="ko-KR" sz="7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7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프로젝트</a:t>
            </a:r>
            <a:r>
              <a:rPr lang="en-US" altLang="ko-KR" sz="7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7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 대한 구체적인 내용은 이어지는 페이지의 상세 업무 내용 항목에서 후술</a:t>
            </a:r>
            <a:r>
              <a:rPr lang="ko-KR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합니다</a:t>
            </a:r>
            <a:r>
              <a:rPr lang="en-US" altLang="ko-KR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ore-KR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표 15">
            <a:extLst>
              <a:ext uri="{FF2B5EF4-FFF2-40B4-BE49-F238E27FC236}">
                <a16:creationId xmlns:a16="http://schemas.microsoft.com/office/drawing/2014/main" id="{D9DFA174-FC35-1D5C-BB0A-373232606B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221816"/>
              </p:ext>
            </p:extLst>
          </p:nvPr>
        </p:nvGraphicFramePr>
        <p:xfrm>
          <a:off x="4363196" y="1961600"/>
          <a:ext cx="2034205" cy="1781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4205">
                  <a:extLst>
                    <a:ext uri="{9D8B030D-6E8A-4147-A177-3AD203B41FA5}">
                      <a16:colId xmlns:a16="http://schemas.microsoft.com/office/drawing/2014/main" val="3737770404"/>
                    </a:ext>
                  </a:extLst>
                </a:gridCol>
              </a:tblGrid>
              <a:tr h="17354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ko-KR" sz="700" b="1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Amazon Web Services</a:t>
                      </a:r>
                      <a:endParaRPr lang="en-US" altLang="ko-KR" sz="700" b="1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ko-KR" sz="55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Serverless, S3 optimization, SQS, Kinesis, DynamoDB, etc..</a:t>
                      </a:r>
                      <a:endParaRPr lang="en-US" altLang="ko-KR" sz="55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496064"/>
                  </a:ext>
                </a:extLst>
              </a:tr>
              <a:tr h="16723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ko-Kore-KR" sz="700" b="1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.NET</a:t>
                      </a:r>
                      <a:endParaRPr lang="en-US" altLang="ko-Kore-KR" sz="70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ko-KR" sz="55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.NET Core, EF6, ASP.NET, Dapper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6566756"/>
                  </a:ext>
                </a:extLst>
              </a:tr>
              <a:tr h="17282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ko-Kore-KR" sz="700" b="1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Oracle &amp; SQL</a:t>
                      </a:r>
                      <a:endParaRPr lang="en-US" altLang="ko-Kore-KR" sz="700" b="1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ko-KR" sz="55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PL/SQL, Oracle Data Modeler, Toad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800078"/>
                  </a:ext>
                </a:extLst>
              </a:tr>
              <a:tr h="16723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ko-KR" sz="700" b="1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Java / Spring Framework</a:t>
                      </a:r>
                    </a:p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ko-KR" sz="55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JPA, Hibernate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2195722"/>
                  </a:ext>
                </a:extLst>
              </a:tr>
              <a:tr h="24977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altLang="ko-Kore-KR" sz="700" b="1" dirty="0">
                          <a:solidFill>
                            <a:srgbClr val="282C4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gRPC</a:t>
                      </a:r>
                      <a:endParaRPr lang="en-US" altLang="ko-Kore-KR" sz="7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200000"/>
                        </a:lnSpc>
                      </a:pPr>
                      <a:r>
                        <a:rPr lang="en-US" altLang="ko-KR" sz="55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proto3 </a:t>
                      </a:r>
                    </a:p>
                  </a:txBody>
                  <a:tcPr marL="0" marT="72000" marB="360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90900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9081F75-928E-79EE-CC15-E96FDEDC8F83}"/>
              </a:ext>
            </a:extLst>
          </p:cNvPr>
          <p:cNvSpPr txBox="1"/>
          <p:nvPr/>
        </p:nvSpPr>
        <p:spPr>
          <a:xfrm>
            <a:off x="42330" y="9814020"/>
            <a:ext cx="1608513" cy="76944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altLang="ko-KR" sz="5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슬라이드 번호 개체 틀 13">
            <a:extLst>
              <a:ext uri="{FF2B5EF4-FFF2-40B4-BE49-F238E27FC236}">
                <a16:creationId xmlns:a16="http://schemas.microsoft.com/office/drawing/2014/main" id="{C4797F57-997C-5341-B8D5-0315D5A44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2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ECC1F21-5ECA-EDED-20F9-C9F0B4C8479D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rgbClr val="1E2A40"/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D1EBCF-D993-0AFC-FF6F-8AE6146FAF42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DC4EA0-34CD-1FFA-49EA-388DAEEAC2E2}"/>
              </a:ext>
            </a:extLst>
          </p:cNvPr>
          <p:cNvSpPr txBox="1"/>
          <p:nvPr/>
        </p:nvSpPr>
        <p:spPr>
          <a:xfrm>
            <a:off x="5136904" y="736718"/>
            <a:ext cx="1632496" cy="577338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Incheon, Korea</a:t>
            </a:r>
          </a:p>
          <a:p>
            <a:pPr algn="r"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010 2472 8929</a:t>
            </a:r>
          </a:p>
          <a:p>
            <a:pPr algn="r">
              <a:lnSpc>
                <a:spcPct val="150000"/>
              </a:lnSpc>
            </a:pP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seungjun.park025@gmail.co</a:t>
            </a:r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</a:t>
            </a:r>
            <a:endParaRPr lang="en-US" altLang="ko-KR" sz="1050" dirty="0">
              <a:solidFill>
                <a:schemeClr val="bg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직선 연결선 20">
            <a:extLst>
              <a:ext uri="{FF2B5EF4-FFF2-40B4-BE49-F238E27FC236}">
                <a16:creationId xmlns:a16="http://schemas.microsoft.com/office/drawing/2014/main" id="{5FE4ACCF-6E2C-A07C-3DDA-26FFC0BDDE7E}"/>
              </a:ext>
            </a:extLst>
          </p:cNvPr>
          <p:cNvCxnSpPr>
            <a:cxnSpLocks/>
          </p:cNvCxnSpPr>
          <p:nvPr/>
        </p:nvCxnSpPr>
        <p:spPr>
          <a:xfrm>
            <a:off x="267164" y="586547"/>
            <a:ext cx="3013781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1996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1A70D5-FBBB-017D-184E-E8FB2FADA9CB}"/>
              </a:ext>
            </a:extLst>
          </p:cNvPr>
          <p:cNvSpPr/>
          <p:nvPr/>
        </p:nvSpPr>
        <p:spPr>
          <a:xfrm>
            <a:off x="-12044" y="-11377"/>
            <a:ext cx="6866710" cy="44146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8C97F6-3DCE-5BC4-CAF6-E42D2AC5DA34}"/>
              </a:ext>
            </a:extLst>
          </p:cNvPr>
          <p:cNvSpPr txBox="1"/>
          <p:nvPr/>
        </p:nvSpPr>
        <p:spPr>
          <a:xfrm>
            <a:off x="111724" y="63132"/>
            <a:ext cx="6486660" cy="321435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경력 기술서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Junior Backend Engineer</a:t>
            </a:r>
          </a:p>
          <a:p>
            <a:pPr>
              <a:lnSpc>
                <a:spcPct val="150000"/>
              </a:lnSpc>
            </a:pPr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&amp; .NET Specialist | 2x AWS Certified</a:t>
            </a:r>
            <a:endParaRPr lang="en-US" altLang="ko-KR" sz="7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90E250F-3F3E-DEB6-9BE7-183C121906BB}"/>
              </a:ext>
            </a:extLst>
          </p:cNvPr>
          <p:cNvGrpSpPr/>
          <p:nvPr/>
        </p:nvGrpSpPr>
        <p:grpSpPr>
          <a:xfrm>
            <a:off x="471968" y="517987"/>
            <a:ext cx="5914065" cy="341753"/>
            <a:chOff x="539489" y="642558"/>
            <a:chExt cx="5914065" cy="34175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BA434BB-784A-3303-8D03-4C6978314971}"/>
                </a:ext>
              </a:extLst>
            </p:cNvPr>
            <p:cNvSpPr txBox="1"/>
            <p:nvPr/>
          </p:nvSpPr>
          <p:spPr>
            <a:xfrm>
              <a:off x="539489" y="642558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상세 업무 내용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(1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/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2)</a:t>
              </a:r>
            </a:p>
          </p:txBody>
        </p:sp>
        <p:cxnSp>
          <p:nvCxnSpPr>
            <p:cNvPr id="8" name="직선 연결선 20">
              <a:extLst>
                <a:ext uri="{FF2B5EF4-FFF2-40B4-BE49-F238E27FC236}">
                  <a16:creationId xmlns:a16="http://schemas.microsoft.com/office/drawing/2014/main" id="{466D1C39-6E63-AB1B-76A6-3A369CC974E7}"/>
                </a:ext>
              </a:extLst>
            </p:cNvPr>
            <p:cNvCxnSpPr>
              <a:cxnSpLocks/>
            </p:cNvCxnSpPr>
            <p:nvPr/>
          </p:nvCxnSpPr>
          <p:spPr>
            <a:xfrm>
              <a:off x="539491" y="984311"/>
              <a:ext cx="5914063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CE6D58D-ED34-E21A-6D0B-DE331D96821A}"/>
              </a:ext>
            </a:extLst>
          </p:cNvPr>
          <p:cNvSpPr txBox="1"/>
          <p:nvPr/>
        </p:nvSpPr>
        <p:spPr>
          <a:xfrm>
            <a:off x="536264" y="863454"/>
            <a:ext cx="5914062" cy="22393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 항목에서는 경력 기술서의 첫 페이지에 기술한 총 </a:t>
            </a:r>
            <a:r>
              <a:rPr lang="en-US" altLang="ko-K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개의 프로젝트에 대한 상세 업무 내용을 기술합니다</a:t>
            </a:r>
            <a:r>
              <a:rPr lang="en-US" altLang="ko-K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7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ko-KR" altLang="en-US" sz="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목차</a:t>
            </a:r>
            <a:endParaRPr lang="en-US" altLang="ko-KR" sz="900" b="1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altLang="ko-Kore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AGV Automation System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altLang="ko-Kore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Semiconductor EQ Message Host Refactoring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altLang="ko-Kore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Application Support / Maintenance</a:t>
            </a:r>
          </a:p>
          <a:p>
            <a:pPr defTabSz="241200">
              <a:lnSpc>
                <a:spcPct val="150000"/>
              </a:lnSpc>
            </a:pPr>
            <a:endParaRPr lang="en-US" altLang="ko-Kore-KR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685800" latinLnBrk="1">
              <a:lnSpc>
                <a:spcPct val="150000"/>
              </a:lnSpc>
              <a:defRPr/>
            </a:pPr>
            <a:br>
              <a:rPr lang="en-US" altLang="ko-K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Arial" panose="020B0604020202020204" pitchFamily="34" charset="0"/>
              </a:rPr>
            </a:br>
            <a:endParaRPr lang="en-US" altLang="ko-KR" sz="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Arial" panose="020B0604020202020204" pitchFamily="34" charset="0"/>
            </a:endParaRPr>
          </a:p>
          <a:p>
            <a:pPr lvl="0" defTabSz="685800" latinLnBrk="1">
              <a:lnSpc>
                <a:spcPct val="150000"/>
              </a:lnSpc>
              <a:defRPr/>
            </a:pPr>
            <a:endParaRPr lang="en-US" altLang="ko-KR" sz="8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ko-Kore-KR" sz="1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ore-KR" sz="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5" name="표 15">
            <a:extLst>
              <a:ext uri="{FF2B5EF4-FFF2-40B4-BE49-F238E27FC236}">
                <a16:creationId xmlns:a16="http://schemas.microsoft.com/office/drawing/2014/main" id="{DDDDCA8C-2485-D155-0725-DB28C7A92D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488352"/>
              </p:ext>
            </p:extLst>
          </p:nvPr>
        </p:nvGraphicFramePr>
        <p:xfrm>
          <a:off x="471968" y="2030775"/>
          <a:ext cx="5743302" cy="72495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3302">
                  <a:extLst>
                    <a:ext uri="{9D8B030D-6E8A-4147-A177-3AD203B41FA5}">
                      <a16:colId xmlns:a16="http://schemas.microsoft.com/office/drawing/2014/main" val="37377704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28600" marR="0" lvl="0" indent="-22860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kumimoji="0" lang="en-US" altLang="ko-Kore-K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AGV Automation System</a:t>
                      </a: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altLang="ko-K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Project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JCET StatsChipPAC Korea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co., Ltd. / Software Developer</a:t>
                      </a:r>
                      <a:b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2021.04 ~ 2022.03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업무 개요</a:t>
                      </a:r>
                      <a:endParaRPr kumimoji="0" lang="en-US" altLang="ko-KR" sz="9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AGV(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로봇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 사용한 물류 자동화 시스템 구축 프로젝트에서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MCS(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물류의 이동을 제어하는 시스템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 개발하였습니다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사용 기술</a:t>
                      </a:r>
                      <a:endParaRPr kumimoji="0" lang="en-US" altLang="ko-KR" sz="9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.NET 6.0, gRPC, EF6(ORM)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사용 도구</a:t>
                      </a:r>
                      <a:br>
                        <a:rPr kumimoji="0" lang="en-US" altLang="ko-KR" sz="105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JetBrain Rider, Oracle Data Modeler, Oracle Quest Toad</a:t>
                      </a:r>
                    </a:p>
                    <a:p>
                      <a:pPr marL="0" marR="0" lvl="0" indent="0" algn="l" defTabSz="1800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업무 내용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gRPC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사용하여 로봇 업체 측의 제어 프로그램과 통신할 수 있는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Interface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개발함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물류 이동 명령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(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데이터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를 정의하고 명령에 대한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state machine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을 설계함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Oracle Data Modeler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사용하여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MCS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데이터의 모델링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수행함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EF6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와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.NET6.0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을 사용하여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MCS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를 개발함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171450" marR="0" lvl="0" indent="-17145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ko-Kore-KR" altLang="en-US" sz="700" dirty="0"/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4230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2. </a:t>
                      </a:r>
                      <a:r>
                        <a:rPr kumimoji="0" lang="en-US" altLang="ko-Kore-K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Semiconductor EQ Message Host</a:t>
                      </a:r>
                      <a:r>
                        <a:rPr kumimoji="0" lang="ko-KR" altLang="en-US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11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Refactoring</a:t>
                      </a: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JCET StatsChipPAC Korea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co., Ltd. / Software Developer</a:t>
                      </a:r>
                      <a:b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2021.04 ~ 2022.03</a:t>
                      </a:r>
                      <a:endParaRPr kumimoji="0" lang="en-US" altLang="ko-KR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업무 개요</a:t>
                      </a:r>
                      <a:endParaRPr kumimoji="0" lang="en-US" altLang="ko-KR" sz="9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반도체 장비로부터 수신되는 메세지를 처리하는 호스트 프로그램의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Refactoring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 진행하였습니다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사용 기술</a:t>
                      </a:r>
                      <a:endParaRPr kumimoji="0" lang="en-US" altLang="ko-KR" sz="9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.NET 6.0,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Channel, Docker,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Dapper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사용 도구</a:t>
                      </a:r>
                      <a:br>
                        <a:rPr kumimoji="0" lang="en-US" altLang="ko-KR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Visual Studio 2022, VS Code, Oracle Quest Toad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업무 내용</a:t>
                      </a:r>
                      <a:b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</a:b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Host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직렬 처리 방식을 병렬 방식으로 변경하기 위해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Decoupled Architecture</a:t>
                      </a:r>
                      <a:r>
                        <a:rPr kumimoji="0" lang="en-US" altLang="ko-Kore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¹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프로그램의 구조를 변경함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파일에서 관리되던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IP, Port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등과 같은 장비의 구성 정보를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DB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관리하도록 프로그램의 구조를 변경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²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함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host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 비정상적으로 종료되는 경우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해당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host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 자동으로 재시작 되도록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docker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사용해 운영 환경을 구축함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br>
                        <a:rPr kumimoji="0" lang="en-US" altLang="ko-KR" sz="600" b="1" i="0" u="sng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endParaRPr kumimoji="0" lang="en-US" altLang="ko-KR" sz="700" b="1" i="0" u="sng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228600" marR="0" lvl="0" indent="-22860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이 구현에서는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Host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주요 기능을 수신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처리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전송의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가지 범주를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channel(Queue)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분리하였습니다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각 채널은 제한된 수의 쓰레드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(consumer)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가 채널을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polling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하여 메세지를 병렬로 처리하도록 구현하였습니다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228600" marR="0" lvl="0" indent="-22860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Host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는 구성 정보를 식별하는 장비의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environment variable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참조할 수 있도록 변경하였습니다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496064"/>
                  </a:ext>
                </a:extLst>
              </a:tr>
            </a:tbl>
          </a:graphicData>
        </a:graphic>
      </p:graphicFrame>
      <p:sp>
        <p:nvSpPr>
          <p:cNvPr id="6" name="슬라이드 번호 개체 틀 13">
            <a:extLst>
              <a:ext uri="{FF2B5EF4-FFF2-40B4-BE49-F238E27FC236}">
                <a16:creationId xmlns:a16="http://schemas.microsoft.com/office/drawing/2014/main" id="{B92D20D6-836D-1C46-F610-CADAE8453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3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EE2090-994E-9189-8416-4EC63F037149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" name="직선 연결선 5">
            <a:extLst>
              <a:ext uri="{FF2B5EF4-FFF2-40B4-BE49-F238E27FC236}">
                <a16:creationId xmlns:a16="http://schemas.microsoft.com/office/drawing/2014/main" id="{03BDBBE0-9F6F-D1C2-05A0-EA9DFD08ADF9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5533462F-80AA-A166-EAB7-7FC39FB69A3F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rgbClr val="1E2A40"/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446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E562D4FF-8F45-F814-BECA-C3E2D41560B0}"/>
              </a:ext>
            </a:extLst>
          </p:cNvPr>
          <p:cNvSpPr/>
          <p:nvPr/>
        </p:nvSpPr>
        <p:spPr>
          <a:xfrm>
            <a:off x="-12044" y="-11377"/>
            <a:ext cx="6866710" cy="44146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 5">
            <a:extLst>
              <a:ext uri="{FF2B5EF4-FFF2-40B4-BE49-F238E27FC236}">
                <a16:creationId xmlns:a16="http://schemas.microsoft.com/office/drawing/2014/main" id="{CDC58FA5-7200-6229-1DE0-3D776CC1E650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rgbClr val="255B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361A40B-A3CF-F6F7-262E-ABCD2774988E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rgbClr val="1E2A40"/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21FD3BA-AC24-6D86-F381-0D61C5342CF7}"/>
              </a:ext>
            </a:extLst>
          </p:cNvPr>
          <p:cNvGrpSpPr/>
          <p:nvPr/>
        </p:nvGrpSpPr>
        <p:grpSpPr>
          <a:xfrm>
            <a:off x="471968" y="517987"/>
            <a:ext cx="5914065" cy="341753"/>
            <a:chOff x="539489" y="642558"/>
            <a:chExt cx="5914065" cy="3417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16131D-3A25-8AAC-83B2-3929FBC6991E}"/>
                </a:ext>
              </a:extLst>
            </p:cNvPr>
            <p:cNvSpPr txBox="1"/>
            <p:nvPr/>
          </p:nvSpPr>
          <p:spPr>
            <a:xfrm>
              <a:off x="539489" y="642558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상세 업무 내용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(2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/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2)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D1ECE85-5180-5962-654F-B3B3B4FC32CF}"/>
                </a:ext>
              </a:extLst>
            </p:cNvPr>
            <p:cNvCxnSpPr>
              <a:cxnSpLocks/>
            </p:cNvCxnSpPr>
            <p:nvPr/>
          </p:nvCxnSpPr>
          <p:spPr>
            <a:xfrm>
              <a:off x="539491" y="984311"/>
              <a:ext cx="5914063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FE4AD0B3-194F-2640-FF1F-7BBFBCB1C7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2783741"/>
              </p:ext>
            </p:extLst>
          </p:nvPr>
        </p:nvGraphicFramePr>
        <p:xfrm>
          <a:off x="496427" y="866659"/>
          <a:ext cx="5849768" cy="5281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49768">
                  <a:extLst>
                    <a:ext uri="{9D8B030D-6E8A-4147-A177-3AD203B41FA5}">
                      <a16:colId xmlns:a16="http://schemas.microsoft.com/office/drawing/2014/main" val="4321190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3</a:t>
                      </a:r>
                      <a:r>
                        <a:rPr kumimoji="0" lang="en-US" altLang="ko-Kore-KR" sz="105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kumimoji="0" lang="en-US" altLang="ko-KR" sz="105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Web Application Support / Maintenance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JCET StatsChipPAC Korea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co., Ltd. / Software Developer</a:t>
                      </a:r>
                      <a:b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2019.14 ~ 2021.07</a:t>
                      </a:r>
                      <a:endParaRPr kumimoji="0" lang="en-US" altLang="ko-KR" sz="9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업무 개요</a:t>
                      </a:r>
                      <a:endParaRPr kumimoji="0" lang="en-US" altLang="ko-KR" sz="9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생산팀의 요구사항을 사내 웹 포털에 적용하고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 웹 포털의 운영을 관리하는 업무를 수행하였습니다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사용 기술</a:t>
                      </a:r>
                      <a:endParaRPr kumimoji="0" lang="en-US" altLang="ko-KR" sz="9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ASP.NET, Oracle,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Jenkins</a:t>
                      </a:r>
                      <a:r>
                        <a:rPr kumimoji="0" lang="ko-KR" alt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사용 도구</a:t>
                      </a:r>
                      <a:b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65000"/>
                              <a:lumOff val="35000"/>
                            </a:prstClr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Visual Studio 2017</a:t>
                      </a: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9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  <a:t>업무 내용</a:t>
                      </a:r>
                      <a:br>
                        <a:rPr kumimoji="0" lang="en-US" altLang="ko-KR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Arial" panose="020B0604020202020204" pitchFamily="34" charset="0"/>
                        </a:rPr>
                      </a:br>
                      <a:endParaRPr kumimoji="0" lang="en-US" altLang="ko-KR" sz="7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사내 공용 </a:t>
                      </a:r>
                      <a:r>
                        <a:rPr kumimoji="0" lang="en-US" altLang="ko-Kore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CRUD 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템플릿</a:t>
                      </a:r>
                      <a:r>
                        <a:rPr kumimoji="0" lang="en-US" altLang="ko-Kore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ko-Kore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개발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–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CRUD</a:t>
                      </a:r>
                      <a:b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</a:b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-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구현의 어려움을 이유로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Update, Delete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기능을 구현하지 않은 채 개설된 생산팀 업무 페이지가 다수 존재하였음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</a:t>
                      </a:r>
                      <a:b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</a:b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-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사내 공용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CRUD 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템플릿을 개발하고 이를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prod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환경에 적용함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이후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생산팀에게 데이터 관리 업무를 위임함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b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</a:b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-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개발자가 직접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DB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에 접속하여 생산팀의 데이터를 수정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삭제하는 반복적인 데이터 관리 업무를 줄이는데 기여함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171450" marR="0" lvl="0" indent="-17145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ore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Jenkins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를 사용한 </a:t>
                      </a: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CI/CD</a:t>
                      </a: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구성</a:t>
                      </a:r>
                      <a:br>
                        <a:rPr kumimoji="0" lang="en-US" altLang="ko-KR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</a:br>
                      <a:r>
                        <a:rPr kumimoji="0" lang="en-US" altLang="ko-KR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-</a:t>
                      </a:r>
                      <a:r>
                        <a:rPr kumimoji="0" lang="ko-KR" altLang="en-US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복사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/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붙여넣기 기능을 이용해 배포하던 기존 방식을 개선하기 위해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Jenkins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를 도입함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b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</a:b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-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Jenkins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CI/CD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적용 이후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기존 배포 과정에서 주로 발생됐던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code conflict,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web config 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파일 변경 등의 로 인한 장애가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년 이상 발생되지 않음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171450" marR="0" lvl="0" indent="-17145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맑은 고딕" panose="020B0503020000020004" pitchFamily="34" charset="-127"/>
                        <a:ea typeface="+mn-ea"/>
                        <a:cs typeface="+mn-cs"/>
                      </a:endParaRPr>
                    </a:p>
                    <a:p>
                      <a:pPr marL="171450" marR="0" lvl="0" indent="-17145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생산팀 요청사항 개발 및 반영</a:t>
                      </a:r>
                      <a:br>
                        <a:rPr kumimoji="0" lang="en-US" altLang="ko-KR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</a:br>
                      <a:r>
                        <a:rPr kumimoji="0" lang="en-US" altLang="ko-KR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-</a:t>
                      </a:r>
                      <a:r>
                        <a:rPr kumimoji="0" lang="ko-KR" altLang="en-US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생산팀에서 업무에 필요한 기능을 웹 페이지에 적용하는 역할을 수행함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b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</a:b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-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 현업과 직접 대화를 통해 생산 현장의 요구사항을 분석해보며 의사소통 능력을 향상시킬 수 있었음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맑은 고딕" panose="020B0503020000020004" pitchFamily="34" charset="-127"/>
                          <a:ea typeface="+mn-ea"/>
                          <a:cs typeface="+mn-cs"/>
                        </a:rPr>
                        <a:t>.</a:t>
                      </a: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kumimoji="0" lang="en-US" altLang="ko-Kore-KR" sz="9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1913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en-US" altLang="ko-Kore-KR" sz="7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061948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8ACC7A6-F08E-5550-C347-D7A41287F305}"/>
              </a:ext>
            </a:extLst>
          </p:cNvPr>
          <p:cNvSpPr txBox="1"/>
          <p:nvPr/>
        </p:nvSpPr>
        <p:spPr>
          <a:xfrm>
            <a:off x="111724" y="63132"/>
            <a:ext cx="6486660" cy="321435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경력 기술서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Junior Backend Engineer</a:t>
            </a:r>
          </a:p>
          <a:p>
            <a:pPr>
              <a:lnSpc>
                <a:spcPct val="150000"/>
              </a:lnSpc>
            </a:pPr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&amp; .NET Specialist | 2x AWS Certified</a:t>
            </a:r>
            <a:endParaRPr lang="en-US" altLang="ko-KR" sz="7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슬라이드 번호 개체 틀 13">
            <a:extLst>
              <a:ext uri="{FF2B5EF4-FFF2-40B4-BE49-F238E27FC236}">
                <a16:creationId xmlns:a16="http://schemas.microsoft.com/office/drawing/2014/main" id="{E44BB590-5211-ABD0-60F0-9D2C11AF2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4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8B581-0E16-FDD2-3CEB-29DDDE87536F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590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1A70D5-FBBB-017D-184E-E8FB2FADA9CB}"/>
              </a:ext>
            </a:extLst>
          </p:cNvPr>
          <p:cNvSpPr/>
          <p:nvPr/>
        </p:nvSpPr>
        <p:spPr>
          <a:xfrm>
            <a:off x="-12044" y="-11377"/>
            <a:ext cx="6866710" cy="44146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" name="직선 연결선 5">
            <a:extLst>
              <a:ext uri="{FF2B5EF4-FFF2-40B4-BE49-F238E27FC236}">
                <a16:creationId xmlns:a16="http://schemas.microsoft.com/office/drawing/2014/main" id="{978BE29E-23A0-C9B6-B0FA-9D1058EF827C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21FD3BA-AC24-6D86-F381-0D61C5342CF7}"/>
              </a:ext>
            </a:extLst>
          </p:cNvPr>
          <p:cNvGrpSpPr/>
          <p:nvPr/>
        </p:nvGrpSpPr>
        <p:grpSpPr>
          <a:xfrm>
            <a:off x="471968" y="517987"/>
            <a:ext cx="5914065" cy="341753"/>
            <a:chOff x="539489" y="642558"/>
            <a:chExt cx="5914065" cy="3417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16131D-3A25-8AAC-83B2-3929FBC6991E}"/>
                </a:ext>
              </a:extLst>
            </p:cNvPr>
            <p:cNvSpPr txBox="1"/>
            <p:nvPr/>
          </p:nvSpPr>
          <p:spPr>
            <a:xfrm>
              <a:off x="539489" y="642558"/>
              <a:ext cx="204849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문제 해결 경험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(1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/</a:t>
              </a: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2)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D1ECE85-5180-5962-654F-B3B3B4FC32CF}"/>
                </a:ext>
              </a:extLst>
            </p:cNvPr>
            <p:cNvCxnSpPr>
              <a:cxnSpLocks/>
            </p:cNvCxnSpPr>
            <p:nvPr/>
          </p:nvCxnSpPr>
          <p:spPr>
            <a:xfrm>
              <a:off x="539491" y="984311"/>
              <a:ext cx="5914063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89A3A81-7EFA-42E8-F547-5AD8D7C85254}"/>
              </a:ext>
            </a:extLst>
          </p:cNvPr>
          <p:cNvSpPr txBox="1"/>
          <p:nvPr/>
        </p:nvSpPr>
        <p:spPr>
          <a:xfrm>
            <a:off x="521846" y="861135"/>
            <a:ext cx="5914062" cy="9062289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ko-KR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ko-KR" altLang="en-US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WinForm</a:t>
            </a:r>
            <a:r>
              <a:rPr lang="ko-KR" altLang="en-US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으로 제작 된 </a:t>
            </a:r>
            <a:r>
              <a:rPr lang="en-US" altLang="ko-KR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Message Host</a:t>
            </a:r>
            <a:r>
              <a:rPr lang="ko-KR" altLang="en-US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직렬 처리 방식으로 인해 일부 메세지가 누락된 사례</a:t>
            </a:r>
            <a:endParaRPr lang="en-US" altLang="ko-KR" sz="10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7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관련 업무</a:t>
            </a:r>
            <a:r>
              <a:rPr lang="en-US" altLang="ko-KR" sz="7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ko-KR" altLang="en-US" sz="7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7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  <a:r>
              <a:rPr lang="ko-KR" altLang="en-US" sz="7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ore-KR" sz="7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Semiconductor EQ Message Host</a:t>
            </a:r>
            <a:r>
              <a:rPr lang="ko-KR" altLang="en-US" sz="7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7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Refactoring</a:t>
            </a:r>
          </a:p>
          <a:p>
            <a:pPr lvl="0">
              <a:lnSpc>
                <a:spcPct val="150000"/>
              </a:lnSpc>
              <a:defRPr/>
            </a:pPr>
            <a:endParaRPr lang="en-US" altLang="ko-KR" sz="6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9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문제 정의</a:t>
            </a:r>
            <a:b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반도체 장비에서 생성된 데이터를 서버에 업로드 하기 위해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Message Host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로 송신한 메시지 중 일부가 누락되는 현상이 발생하였습니다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8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defRPr/>
            </a:pPr>
            <a:endParaRPr lang="en-US" altLang="ko-KR" sz="7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9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문제 영향</a:t>
            </a:r>
            <a:endParaRPr lang="en-US" altLang="ko-KR" sz="900" b="1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일부 공정에 대한 데이터가 누락되어 고객사로부터 지적 받았음을 보고받았습니다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171450" lvl="0" indent="-171450">
              <a:lnSpc>
                <a:spcPct val="2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품질을 민감하게 생각하는 반도체 고객사들은 데이터 또한 품질과 동일하게 취급합니다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7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품질 감사에서 자주 지적이 발생되는 경우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향후 고객사로부터 자재가 공급되지 않을 수 있어 매출에 중대한 영향이 발생될 수 있었습니다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6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defRPr/>
            </a:pPr>
            <a:endParaRPr lang="en-US" altLang="ko-KR" sz="7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9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문제 원인</a:t>
            </a:r>
            <a:endParaRPr lang="en-US" altLang="ko-KR" sz="900" b="1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lnSpc>
                <a:spcPct val="150000"/>
              </a:lnSpc>
              <a:buFontTx/>
              <a:buAutoNum type="arabicPeriod"/>
              <a:defRPr/>
            </a:pP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운영 환경 관리의 부재</a:t>
            </a:r>
            <a:b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Legacy Message Host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는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WinForm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기반으로 제작되어 있었습니다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예외 발생으로 인해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가 종료될 경우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해당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host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 연결된 장비는 데이터를 업로드 할 수 없었습니다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팀에서는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400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 이상 동시 실행되는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중 종료된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찾아 수동으로 실행시켜야 했기 때문에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종료에 즉시 반응할 수 없었습니다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ko-KR" sz="8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lnSpc>
                <a:spcPct val="150000"/>
              </a:lnSpc>
              <a:buFontTx/>
              <a:buAutoNum type="arabicPeriod"/>
              <a:defRPr/>
            </a:pP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직렬 처리 방식으로 인한 병목 현상 발생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는 반도체 장비로부터 메시지를 수신하면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수신 즉시 메세지를 처리하도록 설계되었습니다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처리 시간이 다소 소요되는 메세지가 수신될 경우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메세지를 처리하는 동안 메인 쓰레드가 멈춰 다른 메세지를 수신하지 못 하는 증상이 있었습니다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0">
              <a:lnSpc>
                <a:spcPct val="150000"/>
              </a:lnSpc>
              <a:defRPr/>
            </a:pPr>
            <a:endParaRPr lang="en-US" altLang="ko-KR" sz="7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9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해결책</a:t>
            </a:r>
            <a:endParaRPr lang="en-US" altLang="ko-KR" sz="900" b="1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병렬 처리 방식으로 변경하기 위해 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Channel</a:t>
            </a: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사용하여 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‘Decoupled Architecture’</a:t>
            </a: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로 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Refactoring</a:t>
            </a: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진행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60000" lvl="1" indent="-171450">
              <a:lnSpc>
                <a:spcPct val="150000"/>
              </a:lnSpc>
              <a:buFont typeface="시스템 서체 일반체"/>
              <a:buChar char="-"/>
              <a:defRPr/>
            </a:pP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주요 기능인 메시지 수신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송신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처리 범주로 분류함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각 범주는 서로 독립적으로 작동할 필요가 있다고 판단함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60000" lvl="1" indent="-171450">
              <a:lnSpc>
                <a:spcPct val="150000"/>
              </a:lnSpc>
              <a:buFont typeface="시스템 서체 일반체"/>
              <a:buChar char="-"/>
              <a:defRPr/>
            </a:pP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각 범주가 독립적으로 작동하는 구조는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Channel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사용한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Decoupled Architecture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가 적합하다고 평가함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700" b="1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lvl="1">
              <a:lnSpc>
                <a:spcPct val="250000"/>
              </a:lnSpc>
              <a:defRPr/>
            </a:pP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Decoupled Architecture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 대한 시각 자료는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별첨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1]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참조해 주십시오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60000" lvl="1" indent="-171450">
              <a:lnSpc>
                <a:spcPct val="150000"/>
              </a:lnSpc>
              <a:buFont typeface="시스템 서체 일반체"/>
              <a:buChar char="-"/>
              <a:defRPr/>
            </a:pPr>
            <a:endParaRPr lang="en-US" altLang="ko-KR" sz="700" b="1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Array Binding</a:t>
            </a: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사용해 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</a:t>
            </a: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연산 횟수를 감소 시켜 처리 시간을 단축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60000" lvl="1" indent="-171450">
              <a:lnSpc>
                <a:spcPct val="150000"/>
              </a:lnSpc>
              <a:buFont typeface="시스템 서체 일반체"/>
              <a:buChar char="-"/>
              <a:defRPr/>
            </a:pP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단순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연산을 반복적으로 수행하는 메시지에서 주로 처리에 긴 시간이 소요됨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이는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Legacy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가 매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연산 시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 Connection Open / Close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수행하도록 구현되었기 때문임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60000" lvl="1" indent="-171450">
              <a:lnSpc>
                <a:spcPct val="150000"/>
              </a:lnSpc>
              <a:buFont typeface="시스템 서체 일반체"/>
              <a:buChar char="-"/>
              <a:defRPr/>
            </a:pP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기존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처리 코드를 한 번의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 Connection Open / Close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에서 다량의 데이터를 효율적으로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 쓸 수 있는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Array Binding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 적합하다고 판단함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	</a:t>
            </a:r>
          </a:p>
          <a:p>
            <a:pPr marL="360000" lvl="1" indent="-171450">
              <a:lnSpc>
                <a:spcPct val="150000"/>
              </a:lnSpc>
              <a:buFont typeface="시스템 서체 일반체"/>
              <a:buChar char="-"/>
              <a:defRPr/>
            </a:pPr>
            <a:endParaRPr lang="en-US" altLang="ko-KR" sz="700" b="1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WinForm </a:t>
            </a: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기반에서 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Console</a:t>
            </a: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기반으로 변경한 뒤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containerized</a:t>
            </a: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하여 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docker</a:t>
            </a: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운영 환경으로 이동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60000" lvl="1" indent="-171450">
              <a:lnSpc>
                <a:spcPct val="150000"/>
              </a:lnSpc>
              <a:buFont typeface="시스템 서체 일반체"/>
              <a:buChar char="-"/>
              <a:defRPr/>
            </a:pP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WinForm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은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windows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desktop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출력해야 하기 때문에 불필요한 리소스를 사용하고 있었음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효율적인 리소스 사용을 위해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Console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기반으로 변경할 필요가 있다고 판단함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60000" lvl="1" indent="-171450">
              <a:lnSpc>
                <a:spcPct val="150000"/>
              </a:lnSpc>
              <a:buFont typeface="시스템 서체 일반체"/>
              <a:buChar char="-"/>
              <a:defRPr/>
            </a:pP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Docker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운영을 위임하여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지속적으로 서비스하기 위해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운영 관리를 을 자동화 할 필요가 있다고 판단함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ko-KR" sz="700" b="1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ko-KR" sz="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9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평가</a:t>
            </a:r>
            <a:endParaRPr lang="en-US" altLang="ko-KR" sz="900" b="1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Refactoring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진행 이후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초당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개 이상의 메시지가 수신 되어도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2~30MB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내의 메모리 사용량에서 모든 메세지를 누락 없이 안정적으로 처리할 수 있게 되었습니다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Array Binding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통해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1000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건 이상의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연산을 평균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초 이내에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회의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 Connection Open /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Close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로 처리할 수 있게 되었습니다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8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Docker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를 통해 사람의 개입 없이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안정적이고 지속적인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서비스 제공이 가능해 졌습니다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월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건 정도 발생 됐던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host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비정상적인 종료 문제가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1~3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건으로 감소하였다는 정비팀의 피드백을 받았습니다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0">
              <a:lnSpc>
                <a:spcPct val="150000"/>
              </a:lnSpc>
              <a:defRPr/>
            </a:pPr>
            <a:endParaRPr lang="en-US" altLang="ko-KR" sz="8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br>
              <a:rPr lang="en-US" altLang="ko-KR" sz="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ko-KR" sz="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277D8F-1B83-B468-0D24-E55935F1059B}"/>
              </a:ext>
            </a:extLst>
          </p:cNvPr>
          <p:cNvSpPr txBox="1"/>
          <p:nvPr/>
        </p:nvSpPr>
        <p:spPr>
          <a:xfrm>
            <a:off x="111724" y="63132"/>
            <a:ext cx="6486660" cy="321435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경력 기술서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Junior Backend Engineer</a:t>
            </a:r>
          </a:p>
          <a:p>
            <a:pPr>
              <a:lnSpc>
                <a:spcPct val="150000"/>
              </a:lnSpc>
            </a:pPr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&amp; .NET Specialist | 2x AWS Certified</a:t>
            </a:r>
            <a:endParaRPr lang="en-US" altLang="ko-KR" sz="7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슬라이드 번호 개체 틀 13">
            <a:extLst>
              <a:ext uri="{FF2B5EF4-FFF2-40B4-BE49-F238E27FC236}">
                <a16:creationId xmlns:a16="http://schemas.microsoft.com/office/drawing/2014/main" id="{F97B08D2-EF88-EC0C-F1D3-E2B8DFE16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5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6B4BB8F-C130-0ADE-60E6-46CB19AF6097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181F43-BED4-92FA-3FA2-504C9A70AE2C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818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1A70D5-FBBB-017D-184E-E8FB2FADA9CB}"/>
              </a:ext>
            </a:extLst>
          </p:cNvPr>
          <p:cNvSpPr/>
          <p:nvPr/>
        </p:nvSpPr>
        <p:spPr>
          <a:xfrm>
            <a:off x="-12044" y="-11377"/>
            <a:ext cx="6866710" cy="44146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" name="직선 연결선 5">
            <a:extLst>
              <a:ext uri="{FF2B5EF4-FFF2-40B4-BE49-F238E27FC236}">
                <a16:creationId xmlns:a16="http://schemas.microsoft.com/office/drawing/2014/main" id="{978BE29E-23A0-C9B6-B0FA-9D1058EF827C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21FD3BA-AC24-6D86-F381-0D61C5342CF7}"/>
              </a:ext>
            </a:extLst>
          </p:cNvPr>
          <p:cNvGrpSpPr/>
          <p:nvPr/>
        </p:nvGrpSpPr>
        <p:grpSpPr>
          <a:xfrm>
            <a:off x="471967" y="517987"/>
            <a:ext cx="5914066" cy="341753"/>
            <a:chOff x="539488" y="642558"/>
            <a:chExt cx="5914066" cy="3417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16131D-3A25-8AAC-83B2-3929FBC6991E}"/>
                </a:ext>
              </a:extLst>
            </p:cNvPr>
            <p:cNvSpPr txBox="1"/>
            <p:nvPr/>
          </p:nvSpPr>
          <p:spPr>
            <a:xfrm>
              <a:off x="539488" y="642558"/>
              <a:ext cx="2177447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bg2">
                      <a:lumMod val="1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문제 해결 경험 </a:t>
              </a:r>
              <a:r>
                <a:rPr lang="en-US" altLang="ko-KR" sz="1200" b="1" dirty="0">
                  <a:solidFill>
                    <a:schemeClr val="bg2">
                      <a:lumMod val="1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(2</a:t>
              </a:r>
              <a:r>
                <a:rPr lang="ko-KR" altLang="en-US" sz="1200" b="1" dirty="0">
                  <a:solidFill>
                    <a:schemeClr val="bg2">
                      <a:lumMod val="1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bg2">
                      <a:lumMod val="1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/</a:t>
              </a:r>
              <a:r>
                <a:rPr lang="ko-KR" altLang="en-US" sz="1200" b="1" dirty="0">
                  <a:solidFill>
                    <a:schemeClr val="bg2">
                      <a:lumMod val="1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</a:t>
              </a:r>
              <a:r>
                <a:rPr lang="en-US" altLang="ko-KR" sz="1200" b="1" dirty="0">
                  <a:solidFill>
                    <a:schemeClr val="bg2">
                      <a:lumMod val="1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2)</a:t>
              </a: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D1ECE85-5180-5962-654F-B3B3B4FC32CF}"/>
                </a:ext>
              </a:extLst>
            </p:cNvPr>
            <p:cNvCxnSpPr>
              <a:cxnSpLocks/>
            </p:cNvCxnSpPr>
            <p:nvPr/>
          </p:nvCxnSpPr>
          <p:spPr>
            <a:xfrm>
              <a:off x="539491" y="984311"/>
              <a:ext cx="5914063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0F2307D-749A-59E3-3ECB-AA955B7F3058}"/>
              </a:ext>
            </a:extLst>
          </p:cNvPr>
          <p:cNvSpPr txBox="1"/>
          <p:nvPr/>
        </p:nvSpPr>
        <p:spPr>
          <a:xfrm>
            <a:off x="513534" y="873385"/>
            <a:ext cx="5914062" cy="767711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ko-KR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ko-KR" altLang="en-US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별첨 </a:t>
            </a:r>
            <a:r>
              <a:rPr lang="en-US" altLang="ko-KR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</a:t>
            </a:r>
            <a:r>
              <a:rPr lang="ko-KR" altLang="en-US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0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Decoupled Architecture Diagram]</a:t>
            </a:r>
          </a:p>
          <a:p>
            <a:pPr lvl="0">
              <a:lnSpc>
                <a:spcPct val="150000"/>
              </a:lnSpc>
              <a:defRPr/>
            </a:pPr>
            <a:endParaRPr lang="en-US" altLang="ko-KR" sz="800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br>
              <a:rPr lang="en-US" altLang="ko-KR" sz="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ko-KR" sz="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7DC8AA6-EA50-8CB8-B40D-0519D5B61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532" y="1289525"/>
            <a:ext cx="5771432" cy="2859561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5120CA9-1671-2B74-3422-33ADACB07671}"/>
              </a:ext>
            </a:extLst>
          </p:cNvPr>
          <p:cNvSpPr txBox="1"/>
          <p:nvPr/>
        </p:nvSpPr>
        <p:spPr>
          <a:xfrm>
            <a:off x="513532" y="4278118"/>
            <a:ext cx="5914062" cy="253980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 그림은 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‘Semiconductor EQ Message Host Refactoring’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에서 사용한 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‘Decoupled Architecture’</a:t>
            </a: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의 다이어그램 입니다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737524-C43D-03A6-B054-A359AEC6AD96}"/>
              </a:ext>
            </a:extLst>
          </p:cNvPr>
          <p:cNvSpPr txBox="1"/>
          <p:nvPr/>
        </p:nvSpPr>
        <p:spPr>
          <a:xfrm>
            <a:off x="111724" y="63132"/>
            <a:ext cx="6486660" cy="321435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경력 기술서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Junior Backend Engineer</a:t>
            </a:r>
          </a:p>
          <a:p>
            <a:pPr>
              <a:lnSpc>
                <a:spcPct val="150000"/>
              </a:lnSpc>
            </a:pPr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&amp; .NET Specialist | 2x AWS Certified</a:t>
            </a:r>
            <a:endParaRPr lang="en-US" altLang="ko-KR" sz="7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슬라이드 번호 개체 틀 13">
            <a:extLst>
              <a:ext uri="{FF2B5EF4-FFF2-40B4-BE49-F238E27FC236}">
                <a16:creationId xmlns:a16="http://schemas.microsoft.com/office/drawing/2014/main" id="{5D172447-35CE-D6B4-604C-C0C583107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6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55719B9-7330-DAAE-A8D8-5C6760AA8D19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1C910B-73C8-4D73-A911-928811828F3E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522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998E3F6-1FF7-E463-A6FE-C6ACB04DB95A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1A70D5-FBBB-017D-184E-E8FB2FADA9CB}"/>
              </a:ext>
            </a:extLst>
          </p:cNvPr>
          <p:cNvSpPr/>
          <p:nvPr/>
        </p:nvSpPr>
        <p:spPr>
          <a:xfrm>
            <a:off x="-12044" y="-11377"/>
            <a:ext cx="6866710" cy="44146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" name="직선 연결선 5">
            <a:extLst>
              <a:ext uri="{FF2B5EF4-FFF2-40B4-BE49-F238E27FC236}">
                <a16:creationId xmlns:a16="http://schemas.microsoft.com/office/drawing/2014/main" id="{978BE29E-23A0-C9B6-B0FA-9D1058EF827C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21FD3BA-AC24-6D86-F381-0D61C5342CF7}"/>
              </a:ext>
            </a:extLst>
          </p:cNvPr>
          <p:cNvGrpSpPr/>
          <p:nvPr/>
        </p:nvGrpSpPr>
        <p:grpSpPr>
          <a:xfrm>
            <a:off x="471967" y="517987"/>
            <a:ext cx="5914066" cy="341753"/>
            <a:chOff x="539488" y="642558"/>
            <a:chExt cx="5914066" cy="3417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16131D-3A25-8AAC-83B2-3929FBC6991E}"/>
                </a:ext>
              </a:extLst>
            </p:cNvPr>
            <p:cNvSpPr txBox="1"/>
            <p:nvPr/>
          </p:nvSpPr>
          <p:spPr>
            <a:xfrm>
              <a:off x="539488" y="642558"/>
              <a:ext cx="2177447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bg2">
                      <a:lumMod val="1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프로젝트</a:t>
              </a:r>
              <a:endParaRPr lang="en-US" altLang="ko-KR" sz="1200" b="1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D1ECE85-5180-5962-654F-B3B3B4FC32CF}"/>
                </a:ext>
              </a:extLst>
            </p:cNvPr>
            <p:cNvCxnSpPr>
              <a:cxnSpLocks/>
            </p:cNvCxnSpPr>
            <p:nvPr/>
          </p:nvCxnSpPr>
          <p:spPr>
            <a:xfrm>
              <a:off x="539491" y="984311"/>
              <a:ext cx="5914063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4737524-C43D-03A6-B054-A359AEC6AD96}"/>
              </a:ext>
            </a:extLst>
          </p:cNvPr>
          <p:cNvSpPr txBox="1"/>
          <p:nvPr/>
        </p:nvSpPr>
        <p:spPr>
          <a:xfrm>
            <a:off x="111724" y="63132"/>
            <a:ext cx="6486660" cy="321435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경력 기술서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Junior Backend Engineer</a:t>
            </a:r>
          </a:p>
          <a:p>
            <a:pPr>
              <a:lnSpc>
                <a:spcPct val="150000"/>
              </a:lnSpc>
            </a:pPr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&amp; .NET Specialist | 2x AWS Certified</a:t>
            </a:r>
            <a:endParaRPr lang="en-US" altLang="ko-KR" sz="7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슬라이드 번호 개체 틀 13">
            <a:extLst>
              <a:ext uri="{FF2B5EF4-FFF2-40B4-BE49-F238E27FC236}">
                <a16:creationId xmlns:a16="http://schemas.microsoft.com/office/drawing/2014/main" id="{5D172447-35CE-D6B4-604C-C0C583107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7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1C910B-73C8-4D73-A911-928811828F3E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B86F4F-8B6A-4727-ED1E-B30D896CEA8B}"/>
              </a:ext>
            </a:extLst>
          </p:cNvPr>
          <p:cNvSpPr txBox="1"/>
          <p:nvPr/>
        </p:nvSpPr>
        <p:spPr>
          <a:xfrm>
            <a:off x="471968" y="853456"/>
            <a:ext cx="5914062" cy="253980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이 항목에서는 경력 내 </a:t>
            </a:r>
            <a:r>
              <a:rPr lang="en-US" altLang="ko-K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외 기간동안 진행한 프로젝트에 대해 기술합니다</a:t>
            </a:r>
            <a:r>
              <a:rPr lang="en-US" altLang="ko-K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</a:t>
            </a:r>
            <a:endParaRPr lang="en-US" altLang="ko-KR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표 15">
            <a:extLst>
              <a:ext uri="{FF2B5EF4-FFF2-40B4-BE49-F238E27FC236}">
                <a16:creationId xmlns:a16="http://schemas.microsoft.com/office/drawing/2014/main" id="{F557E231-E998-59ED-2AE9-2945AE1EA5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7103938"/>
              </p:ext>
            </p:extLst>
          </p:nvPr>
        </p:nvGraphicFramePr>
        <p:xfrm>
          <a:off x="469226" y="1220443"/>
          <a:ext cx="5910837" cy="30891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837">
                  <a:extLst>
                    <a:ext uri="{9D8B030D-6E8A-4147-A177-3AD203B41FA5}">
                      <a16:colId xmlns:a16="http://schemas.microsoft.com/office/drawing/2014/main" val="37377704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1.</a:t>
                      </a: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10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스프링부트와</a:t>
                      </a: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AWS</a:t>
                      </a: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로 혼자 구현하는 웹 서비스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2022.09 ~ 2022.10</a:t>
                      </a:r>
                      <a:b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Contributor: Seung Jun Park (1 person)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GitHub: </a:t>
                      </a: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hlinkClick r:id="rId3"/>
                        </a:rPr>
                        <a:t>https://github.com/eagle-25/freelec-springboot2-webservice</a:t>
                      </a: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Service Link: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프로젝트 개요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사용 기술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배운 점</a:t>
                      </a:r>
                      <a:endParaRPr kumimoji="0" lang="en-US" altLang="ko-KR" sz="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4960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0408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1A70D5-FBBB-017D-184E-E8FB2FADA9CB}"/>
              </a:ext>
            </a:extLst>
          </p:cNvPr>
          <p:cNvSpPr/>
          <p:nvPr/>
        </p:nvSpPr>
        <p:spPr>
          <a:xfrm>
            <a:off x="-8710" y="-8201"/>
            <a:ext cx="6866710" cy="44146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" name="직선 연결선 5">
            <a:extLst>
              <a:ext uri="{FF2B5EF4-FFF2-40B4-BE49-F238E27FC236}">
                <a16:creationId xmlns:a16="http://schemas.microsoft.com/office/drawing/2014/main" id="{978BE29E-23A0-C9B6-B0FA-9D1058EF827C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21FD3BA-AC24-6D86-F381-0D61C5342CF7}"/>
              </a:ext>
            </a:extLst>
          </p:cNvPr>
          <p:cNvGrpSpPr/>
          <p:nvPr/>
        </p:nvGrpSpPr>
        <p:grpSpPr>
          <a:xfrm>
            <a:off x="471968" y="517987"/>
            <a:ext cx="5914065" cy="341753"/>
            <a:chOff x="539489" y="642558"/>
            <a:chExt cx="5914065" cy="3417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16131D-3A25-8AAC-83B2-3929FBC6991E}"/>
                </a:ext>
              </a:extLst>
            </p:cNvPr>
            <p:cNvSpPr txBox="1"/>
            <p:nvPr/>
          </p:nvSpPr>
          <p:spPr>
            <a:xfrm>
              <a:off x="539489" y="642558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학습</a:t>
              </a:r>
              <a:endParaRPr lang="en-US" altLang="ko-KR" sz="1200" b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D1ECE85-5180-5962-654F-B3B3B4FC32CF}"/>
                </a:ext>
              </a:extLst>
            </p:cNvPr>
            <p:cNvCxnSpPr>
              <a:cxnSpLocks/>
            </p:cNvCxnSpPr>
            <p:nvPr/>
          </p:nvCxnSpPr>
          <p:spPr>
            <a:xfrm>
              <a:off x="539491" y="984311"/>
              <a:ext cx="5914063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표 15">
            <a:extLst>
              <a:ext uri="{FF2B5EF4-FFF2-40B4-BE49-F238E27FC236}">
                <a16:creationId xmlns:a16="http://schemas.microsoft.com/office/drawing/2014/main" id="{954DDB5D-7066-922B-7A98-D76D04CE9A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86182"/>
              </p:ext>
            </p:extLst>
          </p:nvPr>
        </p:nvGraphicFramePr>
        <p:xfrm>
          <a:off x="469226" y="1220443"/>
          <a:ext cx="5910837" cy="7552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10837">
                  <a:extLst>
                    <a:ext uri="{9D8B030D-6E8A-4147-A177-3AD203B41FA5}">
                      <a16:colId xmlns:a16="http://schemas.microsoft.com/office/drawing/2014/main" val="37377704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1.</a:t>
                      </a: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AWS Certified Developer – Associate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2022.07 ~ 2022.09,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Udemy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Instructor: Stéphane Maarek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느낀 점</a:t>
                      </a:r>
                      <a:b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AWS Serverless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Architecture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의 구축 방법과 개발 시 고려해야 할 사항에 해 배울 수 있었습니다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특히 안전한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Cross Account Access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위해 필요한 구성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(Create Role, Configure Trust Policy, Assume Role)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과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KMS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 대해 배우면서 보안에 대한 식견을 넓힐 수 있었습니다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Key Words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Lambda Concurrency, API Gateway, Cloud Formation, DynamoDB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Local / Global Index, ECS, EKS, etc..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Theory &amp; Hands on Course: </a:t>
                      </a: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https://www.udemy.com/share/101WgC3@vc2rkoXJBKB8kqo-GtTsMiPAJ6QzVvkt2F_08qg9gzlu0BopxFEBjuDrMT3nbsRPNg==/</a:t>
                      </a: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Practice Exam: </a:t>
                      </a: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https://www.udemy.com/share/101WNq3@YPh3frIhjACSAoYLvFN1Cd2NwiF8H7_aQHEhZvMo5q7QkW4a4iKl5Us9hQbrT4OcIg==/</a:t>
                      </a: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Study Logs: </a:t>
                      </a: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https://cyber-lunch-fbd.notion.site/AWS-DVA-C01-e4989f8a43f745e9b8b2e8c633e4cc6b</a:t>
                      </a: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496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</a:t>
                      </a: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AWS Certified Solution Architect – Associate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2022.05 ~ 2022.07,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Udemy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Instructor: Stéphane Maarek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느낀 점</a:t>
                      </a:r>
                      <a:b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ko-KR" altLang="en-US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Application hosting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을 위해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AWS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infra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구성할 때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신뢰성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비용 최적화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지속성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등의 특징을 확보하기 위해 고려해야 할 세부적인 지표를 참조하는 방법에 대해 배웠습니다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이를 통해 탄탄한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AWS infra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구축할 수 있다는 자신감을 가지게 되었습니다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b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b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Key Words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EC2, ELB, ASG, S3, RDS, VPC, EC2 Placement Groups , EC2 Instance Type, S3 lifecycle policy, </a:t>
                      </a:r>
                      <a:r>
                        <a:rPr kumimoji="0" lang="en-US" altLang="ko-KR" sz="7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ElastiCache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 RDS H/A strategy, etc..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Theory &amp; Hands on Course:</a:t>
                      </a: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https://www.udemy.com/share/106WtA3@_CA_WVwv342MGT8j_voKwzwowtyN8-WxYKqBGnI2ECmqlTamMexAkYhcTxN6sWvDxA==/</a:t>
                      </a: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Practice Exam: </a:t>
                      </a: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https://www.udemy.com/share/102Yz63@R_Q860Zd5nbO7nVfjiL2BfYYHvCR9ijHC2bHmxSd6oL5-j2vjPj3ZOE7Ho5sEFmaVw==/</a:t>
                      </a: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Study Logs: </a:t>
                      </a: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https://cyber-lunch-fbd.notion.site/AWS-SAA-C02-2e7c8aefb3ce404382d7945bfd821ab5</a:t>
                      </a: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6566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3.</a:t>
                      </a: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Red Hat Certified System Administrator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2020.04 ~ 2022.06,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Self Studying </a:t>
                      </a:r>
                      <a:b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Mentor: a coworker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느낀 점</a:t>
                      </a:r>
                      <a:br>
                        <a:rPr kumimoji="0" lang="en-US" altLang="ko-KR" sz="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Cent OS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에서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User ACL Control,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File / Swap / NFS mounting, Cron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구성을 연습하면서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Linux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를 사용하기 위해 필요한 기초 지식을 배울 수 있었습니다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.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b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r>
                        <a:rPr kumimoji="0" lang="ko-KR" altLang="en-US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</a:t>
                      </a: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Key Words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RHEL 7.0,</a:t>
                      </a:r>
                      <a:r>
                        <a:rPr kumimoji="0" lang="ko-KR" altLang="en-US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en-US" altLang="ko-KR" sz="7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Partition permanent mounting, LVM, SWAP, NFS, Cron, Grep</a:t>
                      </a: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kumimoji="0" lang="en-US" altLang="ko-KR" sz="5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Study Logs: </a:t>
                      </a:r>
                      <a:r>
                        <a:rPr kumimoji="0" lang="en-US" altLang="ko-KR" sz="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53545C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hlinkClick r:id="rId9"/>
                        </a:rPr>
                        <a:t>https://github.com/eagle-25/rhel7-rhcsa-study-materials</a:t>
                      </a:r>
                      <a:endParaRPr kumimoji="0" lang="en-US" altLang="ko-KR" sz="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lvl="0" indent="0" algn="l" defTabSz="6858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7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53545C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80007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025ED67-FFC6-D191-AA65-72F3579D24CF}"/>
              </a:ext>
            </a:extLst>
          </p:cNvPr>
          <p:cNvSpPr txBox="1"/>
          <p:nvPr/>
        </p:nvSpPr>
        <p:spPr>
          <a:xfrm>
            <a:off x="471968" y="868053"/>
            <a:ext cx="5914062" cy="253980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이 항목에서는 경력 내 </a:t>
            </a:r>
            <a:r>
              <a:rPr lang="en-US" altLang="ko-K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/</a:t>
            </a:r>
            <a:r>
              <a:rPr lang="ko-KR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외 기간동안 기술 습득을 위해 학습한 내용을 기술합니다</a:t>
            </a:r>
            <a:r>
              <a:rPr lang="en-US" altLang="ko-KR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</a:t>
            </a:r>
            <a:endParaRPr lang="en-US" altLang="ko-KR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1D7FCB-B0B0-599D-8DB2-4E5FFB8F336F}"/>
              </a:ext>
            </a:extLst>
          </p:cNvPr>
          <p:cNvSpPr txBox="1"/>
          <p:nvPr/>
        </p:nvSpPr>
        <p:spPr>
          <a:xfrm>
            <a:off x="111724" y="63132"/>
            <a:ext cx="6486660" cy="321435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경력 기술서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Junior Backend Engineer</a:t>
            </a:r>
          </a:p>
          <a:p>
            <a:pPr>
              <a:lnSpc>
                <a:spcPct val="150000"/>
              </a:lnSpc>
            </a:pPr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&amp; .NET Specialist | 2x AWS Certified</a:t>
            </a:r>
            <a:endParaRPr lang="en-US" altLang="ko-KR" sz="7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슬라이드 번호 개체 틀 13">
            <a:extLst>
              <a:ext uri="{FF2B5EF4-FFF2-40B4-BE49-F238E27FC236}">
                <a16:creationId xmlns:a16="http://schemas.microsoft.com/office/drawing/2014/main" id="{EC042A53-DDE0-B48B-DF8A-8FF403BF1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8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2D1651-051F-7B02-C6B9-2D36C9EB117C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E78B48-3434-9DB2-12A8-CECB7376F56F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9394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1A70D5-FBBB-017D-184E-E8FB2FADA9CB}"/>
              </a:ext>
            </a:extLst>
          </p:cNvPr>
          <p:cNvSpPr/>
          <p:nvPr/>
        </p:nvSpPr>
        <p:spPr>
          <a:xfrm>
            <a:off x="-12044" y="-11377"/>
            <a:ext cx="6866710" cy="44146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5" name="직선 연결선 5">
            <a:extLst>
              <a:ext uri="{FF2B5EF4-FFF2-40B4-BE49-F238E27FC236}">
                <a16:creationId xmlns:a16="http://schemas.microsoft.com/office/drawing/2014/main" id="{978BE29E-23A0-C9B6-B0FA-9D1058EF827C}"/>
              </a:ext>
            </a:extLst>
          </p:cNvPr>
          <p:cNvCxnSpPr>
            <a:cxnSpLocks/>
          </p:cNvCxnSpPr>
          <p:nvPr/>
        </p:nvCxnSpPr>
        <p:spPr>
          <a:xfrm>
            <a:off x="303143" y="9401083"/>
            <a:ext cx="6251713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21FD3BA-AC24-6D86-F381-0D61C5342CF7}"/>
              </a:ext>
            </a:extLst>
          </p:cNvPr>
          <p:cNvGrpSpPr/>
          <p:nvPr/>
        </p:nvGrpSpPr>
        <p:grpSpPr>
          <a:xfrm>
            <a:off x="471968" y="517987"/>
            <a:ext cx="5914065" cy="341753"/>
            <a:chOff x="539489" y="642558"/>
            <a:chExt cx="5914065" cy="3417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16131D-3A25-8AAC-83B2-3929FBC6991E}"/>
                </a:ext>
              </a:extLst>
            </p:cNvPr>
            <p:cNvSpPr txBox="1"/>
            <p:nvPr/>
          </p:nvSpPr>
          <p:spPr>
            <a:xfrm>
              <a:off x="539489" y="642558"/>
              <a:ext cx="1807734" cy="33483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tx2">
                      <a:lumMod val="50000"/>
                    </a:schemeClr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개인 정보</a:t>
              </a:r>
              <a:endParaRPr lang="en-US" altLang="ko-KR" sz="1200" b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3D1ECE85-5180-5962-654F-B3B3B4FC32CF}"/>
                </a:ext>
              </a:extLst>
            </p:cNvPr>
            <p:cNvCxnSpPr>
              <a:cxnSpLocks/>
            </p:cNvCxnSpPr>
            <p:nvPr/>
          </p:nvCxnSpPr>
          <p:spPr>
            <a:xfrm>
              <a:off x="539491" y="984311"/>
              <a:ext cx="5914063" cy="0"/>
            </a:xfrm>
            <a:prstGeom prst="line">
              <a:avLst/>
            </a:prstGeom>
            <a:ln w="19050"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025ED67-FFC6-D191-AA65-72F3579D24CF}"/>
              </a:ext>
            </a:extLst>
          </p:cNvPr>
          <p:cNvSpPr txBox="1"/>
          <p:nvPr/>
        </p:nvSpPr>
        <p:spPr>
          <a:xfrm>
            <a:off x="471968" y="868053"/>
            <a:ext cx="5914062" cy="253980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 항목에서는 채용에 필요할 수 있는 개인 정보를 기재합니다</a:t>
            </a:r>
            <a:r>
              <a:rPr lang="en-US" altLang="ko-KR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BC4627-F58A-5D8E-1B16-BB8AB13F581D}"/>
              </a:ext>
            </a:extLst>
          </p:cNvPr>
          <p:cNvSpPr txBox="1"/>
          <p:nvPr/>
        </p:nvSpPr>
        <p:spPr>
          <a:xfrm>
            <a:off x="1491690" y="7337721"/>
            <a:ext cx="4003208" cy="1688026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본 지원서의 검토를 위해 귀한 시간을 내주신 채용 관련 담당자님께 감사드립니다</a:t>
            </a:r>
            <a:r>
              <a:rPr lang="en-US" altLang="ko-KR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700" b="1" dirty="0">
              <a:solidFill>
                <a:srgbClr val="53545C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증빙 자료가 필요하신 경우</a:t>
            </a:r>
            <a:r>
              <a:rPr lang="en-US" altLang="ko-KR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</a:t>
            </a: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이어지는 페이지를 참조해 주시면 감사하겠습니다</a:t>
            </a:r>
            <a:r>
              <a:rPr lang="en-US" altLang="ko-KR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</a:t>
            </a:r>
            <a:br>
              <a:rPr lang="en-US" altLang="ko-KR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endParaRPr lang="en-US" altLang="ko-KR" sz="700" b="1" dirty="0">
              <a:solidFill>
                <a:srgbClr val="53545C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작성된 모든 내용은 사실과 다름없음을 약속합니다</a:t>
            </a:r>
            <a:r>
              <a:rPr lang="en-US" altLang="ko-KR" sz="7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700" b="1" dirty="0">
              <a:solidFill>
                <a:srgbClr val="53545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endParaRPr lang="en-US" altLang="ko-KR" sz="700" b="1" dirty="0">
              <a:solidFill>
                <a:srgbClr val="53545C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endParaRPr lang="en-US" altLang="ko-KR" sz="700" b="1" dirty="0">
              <a:solidFill>
                <a:srgbClr val="53545C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작성일</a:t>
            </a:r>
            <a:r>
              <a:rPr lang="en-US" altLang="ko-KR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	2022</a:t>
            </a: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년 </a:t>
            </a:r>
            <a:r>
              <a:rPr lang="en-US" altLang="ko-KR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9</a:t>
            </a: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월 </a:t>
            </a:r>
            <a:r>
              <a:rPr lang="en-US" altLang="ko-KR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27</a:t>
            </a: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일</a:t>
            </a:r>
            <a:endParaRPr lang="en-US" altLang="ko-KR" sz="700" b="1" dirty="0">
              <a:solidFill>
                <a:srgbClr val="53545C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ko-KR" sz="700" b="1" dirty="0">
              <a:solidFill>
                <a:srgbClr val="53545C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작성자</a:t>
            </a:r>
            <a:r>
              <a:rPr lang="en-US" altLang="ko-KR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	</a:t>
            </a: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박승준</a:t>
            </a:r>
            <a:r>
              <a:rPr lang="en-US" altLang="ko-KR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		</a:t>
            </a:r>
            <a:r>
              <a:rPr lang="ko-KR" altLang="en-US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서명</a:t>
            </a:r>
            <a:r>
              <a:rPr lang="en-US" altLang="ko-KR" sz="7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:			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B71977-4F55-1797-CBD6-8A7D9AFBAFCA}"/>
              </a:ext>
            </a:extLst>
          </p:cNvPr>
          <p:cNvSpPr txBox="1"/>
          <p:nvPr/>
        </p:nvSpPr>
        <p:spPr>
          <a:xfrm>
            <a:off x="471968" y="4306281"/>
            <a:ext cx="1807734" cy="33483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chemeClr val="tx2">
                    <a:lumMod val="5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근무 희망 사항</a:t>
            </a:r>
            <a:endParaRPr lang="en-US" altLang="ko-KR" sz="1200" b="1" dirty="0">
              <a:solidFill>
                <a:schemeClr val="tx2">
                  <a:lumMod val="50000"/>
                </a:schemeClr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12" name="직선 연결선 20">
            <a:extLst>
              <a:ext uri="{FF2B5EF4-FFF2-40B4-BE49-F238E27FC236}">
                <a16:creationId xmlns:a16="http://schemas.microsoft.com/office/drawing/2014/main" id="{E64C7777-88F1-E75D-EAC8-D97030784925}"/>
              </a:ext>
            </a:extLst>
          </p:cNvPr>
          <p:cNvCxnSpPr>
            <a:cxnSpLocks/>
          </p:cNvCxnSpPr>
          <p:nvPr/>
        </p:nvCxnSpPr>
        <p:spPr>
          <a:xfrm>
            <a:off x="471970" y="4657866"/>
            <a:ext cx="5914063" cy="0"/>
          </a:xfrm>
          <a:prstGeom prst="line">
            <a:avLst/>
          </a:prstGeom>
          <a:ln w="1905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16661A0-15CC-E3D4-2628-25B4D339799C}"/>
              </a:ext>
            </a:extLst>
          </p:cNvPr>
          <p:cNvSpPr txBox="1"/>
          <p:nvPr/>
        </p:nvSpPr>
        <p:spPr>
          <a:xfrm>
            <a:off x="508253" y="4742967"/>
            <a:ext cx="5914062" cy="992836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산업기능요원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보충역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으로 재직하기를 희망합니다</a:t>
            </a:r>
            <a: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800" b="1" dirty="0">
              <a:solidFill>
                <a:srgbClr val="53545C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 저는 현재 군 미필인 상태이며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2022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년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,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1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월에 진행한 병역신체검사에서 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4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급을 판정 받았습니다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</a:t>
            </a:r>
            <a:r>
              <a:rPr lang="ko-KR" altLang="en-US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병역 이행을 위해 회사에서 산업기능요원으로 재직하며 장기간동안 안정적으로 업무를 수행하고자 합니다</a:t>
            </a:r>
            <a:r>
              <a: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.</a:t>
            </a:r>
            <a:br>
              <a:rPr lang="en-US" altLang="ko-KR" sz="800" b="1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endParaRPr lang="en-US" altLang="ko-KR" sz="800" b="1" dirty="0">
              <a:solidFill>
                <a:srgbClr val="53545C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graphicFrame>
        <p:nvGraphicFramePr>
          <p:cNvPr id="15" name="표 17">
            <a:extLst>
              <a:ext uri="{FF2B5EF4-FFF2-40B4-BE49-F238E27FC236}">
                <a16:creationId xmlns:a16="http://schemas.microsoft.com/office/drawing/2014/main" id="{093392EC-7437-6828-0F0B-9049B4D8CA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6213023"/>
              </p:ext>
            </p:extLst>
          </p:nvPr>
        </p:nvGraphicFramePr>
        <p:xfrm>
          <a:off x="728664" y="5798885"/>
          <a:ext cx="5529262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0035">
                  <a:extLst>
                    <a:ext uri="{9D8B030D-6E8A-4147-A177-3AD203B41FA5}">
                      <a16:colId xmlns:a16="http://schemas.microsoft.com/office/drawing/2014/main" val="292229902"/>
                    </a:ext>
                  </a:extLst>
                </a:gridCol>
                <a:gridCol w="852256">
                  <a:extLst>
                    <a:ext uri="{9D8B030D-6E8A-4147-A177-3AD203B41FA5}">
                      <a16:colId xmlns:a16="http://schemas.microsoft.com/office/drawing/2014/main" val="3082824828"/>
                    </a:ext>
                  </a:extLst>
                </a:gridCol>
                <a:gridCol w="3496971">
                  <a:extLst>
                    <a:ext uri="{9D8B030D-6E8A-4147-A177-3AD203B41FA5}">
                      <a16:colId xmlns:a16="http://schemas.microsoft.com/office/drawing/2014/main" val="1367764628"/>
                    </a:ext>
                  </a:extLst>
                </a:gridCol>
              </a:tblGrid>
              <a:tr h="148609">
                <a:tc rowSpan="3">
                  <a:txBody>
                    <a:bodyPr/>
                    <a:lstStyle/>
                    <a:p>
                      <a:pPr algn="ctr"/>
                      <a:r>
                        <a:rPr lang="ko-Kore-KR" altLang="en-US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ea"/>
                          <a:ea typeface="+mn-ea"/>
                        </a:rPr>
                        <a:t>병역</a:t>
                      </a:r>
                      <a:r>
                        <a:rPr lang="ko-KR" altLang="en-US" sz="900" b="1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ea"/>
                          <a:ea typeface="+mn-ea"/>
                        </a:rPr>
                        <a:t> 판정 결과</a:t>
                      </a:r>
                      <a:endParaRPr lang="ko-Kore-KR" altLang="en-US" sz="900" b="1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8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ea"/>
                          <a:ea typeface="+mn-ea"/>
                        </a:rPr>
                        <a:t>신체검사일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800" b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2022</a:t>
                      </a:r>
                      <a:r>
                        <a:rPr lang="ko-KR" altLang="en-US" sz="800" b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800" b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01</a:t>
                      </a:r>
                      <a:r>
                        <a:rPr lang="ko-KR" altLang="en-US" sz="800" b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800" b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10</a:t>
                      </a:r>
                      <a:r>
                        <a:rPr lang="ko-KR" altLang="en-US" sz="800" b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일</a:t>
                      </a:r>
                      <a:endParaRPr lang="ko-Kore-KR" altLang="en-US" sz="800" b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9761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8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ea"/>
                          <a:ea typeface="+mn-ea"/>
                        </a:rPr>
                        <a:t>신체</a:t>
                      </a:r>
                      <a:r>
                        <a:rPr lang="ko-KR" altLang="en-US" sz="800" b="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ea"/>
                          <a:ea typeface="+mn-ea"/>
                        </a:rPr>
                        <a:t> 등급</a:t>
                      </a:r>
                      <a:endParaRPr lang="ko-Kore-KR" altLang="en-US" sz="800" b="0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800" b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sz="800" b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급</a:t>
                      </a:r>
                      <a:endParaRPr lang="ko-Kore-KR" altLang="en-US" sz="800" b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399329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/>
                      <a:endParaRPr lang="ko-Kore-KR" altLang="en-US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8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ea"/>
                          <a:ea typeface="+mn-ea"/>
                        </a:rPr>
                        <a:t>병역</a:t>
                      </a:r>
                      <a:r>
                        <a:rPr lang="ko-KR" altLang="en-US" sz="8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+mn-ea"/>
                          <a:ea typeface="+mn-ea"/>
                        </a:rPr>
                        <a:t>처분</a:t>
                      </a:r>
                      <a:endParaRPr lang="ko-Kore-KR" altLang="en-US" sz="800" dirty="0">
                        <a:solidFill>
                          <a:schemeClr val="bg2">
                            <a:lumMod val="1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사회복무요원</a:t>
                      </a:r>
                      <a:r>
                        <a:rPr lang="ko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 소집 대상 </a:t>
                      </a:r>
                      <a:r>
                        <a:rPr lang="en-US" altLang="ko-KR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군사교육</a:t>
                      </a:r>
                      <a:r>
                        <a:rPr lang="en-US" altLang="ko-KR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소집</a:t>
                      </a:r>
                      <a:r>
                        <a:rPr lang="en-US" altLang="ko-KR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제외</a:t>
                      </a:r>
                      <a:r>
                        <a:rPr lang="en-US" altLang="ko-KR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대상</a:t>
                      </a:r>
                      <a:r>
                        <a:rPr lang="en-US" altLang="ko-KR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ore-KR" altLang="en-US" sz="800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01865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A1BC5D2B-C764-BEC4-2581-E4B7E2B9A2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0760867"/>
              </p:ext>
            </p:extLst>
          </p:nvPr>
        </p:nvGraphicFramePr>
        <p:xfrm>
          <a:off x="536818" y="1242863"/>
          <a:ext cx="5529262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7658">
                  <a:extLst>
                    <a:ext uri="{9D8B030D-6E8A-4147-A177-3AD203B41FA5}">
                      <a16:colId xmlns:a16="http://schemas.microsoft.com/office/drawing/2014/main" val="292229902"/>
                    </a:ext>
                  </a:extLst>
                </a:gridCol>
                <a:gridCol w="883401">
                  <a:extLst>
                    <a:ext uri="{9D8B030D-6E8A-4147-A177-3AD203B41FA5}">
                      <a16:colId xmlns:a16="http://schemas.microsoft.com/office/drawing/2014/main" val="3082824828"/>
                    </a:ext>
                  </a:extLst>
                </a:gridCol>
                <a:gridCol w="3748203">
                  <a:extLst>
                    <a:ext uri="{9D8B030D-6E8A-4147-A177-3AD203B41FA5}">
                      <a16:colId xmlns:a16="http://schemas.microsoft.com/office/drawing/2014/main" val="1367764628"/>
                    </a:ext>
                  </a:extLst>
                </a:gridCol>
              </a:tblGrid>
              <a:tr h="148609">
                <a:tc rowSpan="5"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인적사항</a:t>
                      </a:r>
                      <a:endParaRPr lang="ko-Kore-KR" altLang="en-US" sz="10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이름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b="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박승준</a:t>
                      </a:r>
                      <a:endParaRPr lang="ko-Kore-KR" altLang="en-US" sz="800" b="0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9761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나이</a:t>
                      </a:r>
                      <a:r>
                        <a:rPr lang="ko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만</a:t>
                      </a:r>
                      <a:r>
                        <a:rPr lang="en-US" altLang="ko-KR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ore-KR" altLang="en-US" sz="8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800" b="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en-US" altLang="ko-KR" sz="800" b="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800" b="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세</a:t>
                      </a:r>
                      <a:endParaRPr lang="ko-Kore-KR" altLang="en-US" sz="800" b="0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399329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/>
                      <a:endParaRPr lang="ko-Kore-KR" altLang="en-US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8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성별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남</a:t>
                      </a:r>
                      <a:endParaRPr lang="ko-Kore-KR" altLang="en-US" sz="800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01865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/>
                      <a:endParaRPr lang="ko-Kore-KR" altLang="en-US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8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병역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미필</a:t>
                      </a:r>
                      <a:r>
                        <a:rPr lang="en-US" altLang="ko-Kore-KR" sz="800" b="1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¹</a:t>
                      </a:r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128341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/>
                      <a:endParaRPr lang="ko-Kore-KR" altLang="en-US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8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거주지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인천</a:t>
                      </a:r>
                      <a:r>
                        <a:rPr lang="en-US" altLang="ko-Kore-KR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 대한민국</a:t>
                      </a:r>
                      <a:r>
                        <a:rPr lang="en-US" altLang="ko-KR" sz="800" b="1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²</a:t>
                      </a:r>
                      <a:endParaRPr lang="ko-Kore-KR" altLang="en-US" sz="800" b="1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9949068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710F7213-BD65-9E6C-0AE5-A055C64BDB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5461065"/>
              </p:ext>
            </p:extLst>
          </p:nvPr>
        </p:nvGraphicFramePr>
        <p:xfrm>
          <a:off x="536818" y="2913096"/>
          <a:ext cx="5529262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7658">
                  <a:extLst>
                    <a:ext uri="{9D8B030D-6E8A-4147-A177-3AD203B41FA5}">
                      <a16:colId xmlns:a16="http://schemas.microsoft.com/office/drawing/2014/main" val="292229902"/>
                    </a:ext>
                  </a:extLst>
                </a:gridCol>
                <a:gridCol w="883401">
                  <a:extLst>
                    <a:ext uri="{9D8B030D-6E8A-4147-A177-3AD203B41FA5}">
                      <a16:colId xmlns:a16="http://schemas.microsoft.com/office/drawing/2014/main" val="3082824828"/>
                    </a:ext>
                  </a:extLst>
                </a:gridCol>
                <a:gridCol w="3748203">
                  <a:extLst>
                    <a:ext uri="{9D8B030D-6E8A-4147-A177-3AD203B41FA5}">
                      <a16:colId xmlns:a16="http://schemas.microsoft.com/office/drawing/2014/main" val="1367764628"/>
                    </a:ext>
                  </a:extLst>
                </a:gridCol>
              </a:tblGrid>
              <a:tr h="148609">
                <a:tc rowSpan="4">
                  <a:txBody>
                    <a:bodyPr/>
                    <a:lstStyle/>
                    <a:p>
                      <a:pPr algn="ctr"/>
                      <a:r>
                        <a:rPr lang="ko-KR" altLang="en-US" sz="9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연락처</a:t>
                      </a:r>
                      <a:endParaRPr lang="ko-Kore-KR" altLang="en-US" sz="10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ore-KR" altLang="en-US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휴대폰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800" b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010-2472-8929</a:t>
                      </a:r>
                      <a:endParaRPr lang="ko-Kore-KR" altLang="en-US" sz="800" b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99761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8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e-mail</a:t>
                      </a:r>
                      <a:endParaRPr lang="ko-Kore-KR" altLang="en-US" sz="8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800" b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seungjun,park025@gmail.com</a:t>
                      </a:r>
                      <a:endParaRPr lang="ko-Kore-KR" altLang="en-US" sz="800" b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399329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/>
                      <a:endParaRPr lang="ko-Kore-KR" altLang="en-US" sz="8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8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LinkedIn</a:t>
                      </a:r>
                      <a:endParaRPr lang="ko-Kore-KR" altLang="en-US" sz="80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800" b="0" u="non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www.linkedin.com/in/eagle</a:t>
                      </a:r>
                      <a:r>
                        <a:rPr lang="en-US" altLang="ko-KR" sz="800" b="0" u="non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  <a:r>
                        <a:rPr lang="en-US" altLang="ko-Kore-KR" sz="800" b="0" u="none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ea"/>
                          <a:ea typeface="+mn-ea"/>
                        </a:rPr>
                        <a:t>¹</a:t>
                      </a:r>
                      <a:endParaRPr lang="ko-Kore-KR" altLang="en-US" sz="800" b="0" u="non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01865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/>
                      <a:endParaRPr lang="ko-Kore-KR" altLang="en-US" sz="1000" b="1" dirty="0">
                        <a:solidFill>
                          <a:srgbClr val="255B72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80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GitHub</a:t>
                      </a:r>
                      <a:endParaRPr lang="ko-Kore-KR" altLang="en-US" sz="80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ore-KR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https://</a:t>
                      </a:r>
                      <a:r>
                        <a:rPr lang="en-US" altLang="ko-Kore-KR" sz="800" dirty="0" err="1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github.com</a:t>
                      </a:r>
                      <a:r>
                        <a:rPr lang="en-US" altLang="ko-Kore-KR" sz="800" dirty="0">
                          <a:solidFill>
                            <a:srgbClr val="53545C"/>
                          </a:solidFill>
                          <a:latin typeface="+mn-ea"/>
                          <a:ea typeface="+mn-ea"/>
                        </a:rPr>
                        <a:t>/eagle-25</a:t>
                      </a:r>
                      <a:endParaRPr lang="ko-Kore-KR" altLang="en-US" sz="800" dirty="0">
                        <a:solidFill>
                          <a:srgbClr val="53545C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7467281"/>
                  </a:ext>
                </a:extLst>
              </a:tr>
            </a:tbl>
          </a:graphicData>
        </a:graphic>
      </p:graphicFrame>
      <p:grpSp>
        <p:nvGrpSpPr>
          <p:cNvPr id="23" name="그룹 22">
            <a:extLst>
              <a:ext uri="{FF2B5EF4-FFF2-40B4-BE49-F238E27FC236}">
                <a16:creationId xmlns:a16="http://schemas.microsoft.com/office/drawing/2014/main" id="{21CF9465-C48D-D707-B462-4C9F16EBA6F9}"/>
              </a:ext>
            </a:extLst>
          </p:cNvPr>
          <p:cNvGrpSpPr/>
          <p:nvPr/>
        </p:nvGrpSpPr>
        <p:grpSpPr>
          <a:xfrm>
            <a:off x="536263" y="6830653"/>
            <a:ext cx="5914063" cy="254172"/>
            <a:chOff x="539489" y="7073187"/>
            <a:chExt cx="5914063" cy="254172"/>
          </a:xfrm>
        </p:grpSpPr>
        <p:cxnSp>
          <p:nvCxnSpPr>
            <p:cNvPr id="24" name="직선 연결선 20">
              <a:extLst>
                <a:ext uri="{FF2B5EF4-FFF2-40B4-BE49-F238E27FC236}">
                  <a16:creationId xmlns:a16="http://schemas.microsoft.com/office/drawing/2014/main" id="{7F5F0DDA-3BCB-A584-BFDF-95C59297E1B9}"/>
                </a:ext>
              </a:extLst>
            </p:cNvPr>
            <p:cNvCxnSpPr>
              <a:cxnSpLocks/>
            </p:cNvCxnSpPr>
            <p:nvPr/>
          </p:nvCxnSpPr>
          <p:spPr>
            <a:xfrm>
              <a:off x="539489" y="7200273"/>
              <a:ext cx="5914063" cy="0"/>
            </a:xfrm>
            <a:prstGeom prst="line">
              <a:avLst/>
            </a:prstGeom>
            <a:ln w="12700">
              <a:solidFill>
                <a:srgbClr val="53545C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10D0197-8D48-6667-2D54-E2FD1A4F85D0}"/>
                </a:ext>
              </a:extLst>
            </p:cNvPr>
            <p:cNvSpPr txBox="1"/>
            <p:nvPr/>
          </p:nvSpPr>
          <p:spPr>
            <a:xfrm>
              <a:off x="3101341" y="7073187"/>
              <a:ext cx="644334" cy="2541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lIns="0" rtlCol="0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800" dirty="0">
                  <a:solidFill>
                    <a:srgbClr val="53545C"/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   이하 여백</a:t>
              </a:r>
              <a:endParaRPr lang="en-US" altLang="ko-KR" sz="800" dirty="0">
                <a:solidFill>
                  <a:srgbClr val="53545C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8A1DFBE-3959-43D2-E3E5-C0F3DD5967A0}"/>
              </a:ext>
            </a:extLst>
          </p:cNvPr>
          <p:cNvSpPr txBox="1"/>
          <p:nvPr/>
        </p:nvSpPr>
        <p:spPr>
          <a:xfrm>
            <a:off x="536818" y="2327870"/>
            <a:ext cx="5914062" cy="395365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산업기능요원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보충역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으로 재직하기를 희망합니다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회사의 위치에 따라 거주지 변경도 가능합니다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B74942-73FE-61E2-F5BE-38ACDAB45D02}"/>
              </a:ext>
            </a:extLst>
          </p:cNvPr>
          <p:cNvSpPr txBox="1"/>
          <p:nvPr/>
        </p:nvSpPr>
        <p:spPr>
          <a:xfrm>
            <a:off x="536818" y="3768066"/>
            <a:ext cx="5914062" cy="476156"/>
          </a:xfrm>
          <a:prstGeom prst="rect">
            <a:avLst/>
          </a:prstGeom>
          <a:noFill/>
          <a:ln>
            <a:noFill/>
          </a:ln>
        </p:spPr>
        <p:txBody>
          <a:bodyPr wrap="square" l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연락이 필요하신 경우 상기에 기재된 내용을 참조하여 연락 부탁드립니다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250000"/>
              </a:lnSpc>
            </a:pP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이력서에 기재된 내용은 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LinkedIn</a:t>
            </a:r>
            <a:r>
              <a:rPr lang="ko-KR" altLang="en-US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프로필에서도 확인이 가능합니다</a:t>
            </a:r>
            <a:r>
              <a:rPr lang="en-US" altLang="ko-KR" sz="700" dirty="0">
                <a:solidFill>
                  <a:srgbClr val="53545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28" name="그림 27" descr="텍스트이(가) 표시된 사진&#10;&#10;자동 생성된 설명">
            <a:extLst>
              <a:ext uri="{FF2B5EF4-FFF2-40B4-BE49-F238E27FC236}">
                <a16:creationId xmlns:a16="http://schemas.microsoft.com/office/drawing/2014/main" id="{E9F1FD25-D8D8-A002-B581-5FE4D71F24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5782" b="89410" l="37080" r="56972">
                        <a14:foregroundMark x1="37917" y1="72680" x2="37902" y2="73726"/>
                        <a14:foregroundMark x1="39653" y1="76196" x2="39653" y2="78093"/>
                        <a14:foregroundMark x1="39653" y1="70103" x2="39653" y2="75601"/>
                        <a14:foregroundMark x1="39514" y1="73969" x2="40069" y2="73969"/>
                        <a14:foregroundMark x1="46528" y1="71392" x2="46458" y2="72165"/>
                        <a14:foregroundMark x1="46389" y1="72165" x2="46564" y2="72739"/>
                        <a14:foregroundMark x1="48026" y1="78619" x2="48611" y2="78093"/>
                        <a14:foregroundMark x1="44306" y1="81959" x2="46072" y2="80373"/>
                        <a14:foregroundMark x1="45913" y1="79592" x2="44514" y2="80412"/>
                        <a14:foregroundMark x1="48472" y1="78093" x2="47978" y2="78383"/>
                        <a14:foregroundMark x1="46944" y1="82990" x2="46944" y2="83247"/>
                        <a14:foregroundMark x1="53542" y1="71907" x2="54583" y2="74485"/>
                        <a14:foregroundMark x1="54653" y1="72938" x2="54792" y2="75000"/>
                        <a14:foregroundMark x1="52708" y1="79639" x2="56042" y2="75258"/>
                        <a14:foregroundMark x1="55208" y1="76546" x2="54861" y2="81443"/>
                        <a14:foregroundMark x1="53542" y1="81959" x2="55972" y2="85052"/>
                        <a14:foregroundMark x1="38056" y1="72680" x2="38194" y2="73711"/>
                        <a14:foregroundMark x1="38056" y1="71907" x2="38125" y2="77062"/>
                        <a14:foregroundMark x1="38194" y1="72423" x2="38125" y2="77062"/>
                        <a14:foregroundMark x1="37917" y1="74485" x2="37986" y2="77577"/>
                        <a14:foregroundMark x1="38125" y1="77577" x2="37917" y2="77320"/>
                        <a14:foregroundMark x1="38125" y1="76546" x2="38681" y2="75515"/>
                        <a14:foregroundMark x1="38819" y1="74485" x2="39097" y2="73969"/>
                        <a14:foregroundMark x1="38472" y1="76804" x2="39236" y2="76289"/>
                        <a14:foregroundMark x1="39167" y1="76546" x2="38681" y2="76546"/>
                        <a14:foregroundMark x1="38542" y1="81701" x2="39028" y2="81701"/>
                        <a14:foregroundMark x1="37917" y1="71907" x2="37917" y2="72423"/>
                        <a14:foregroundMark x1="37847" y1="71907" x2="37986" y2="71907"/>
                        <a14:backgroundMark x1="47500" y1="76031" x2="45556" y2="77835"/>
                        <a14:backgroundMark x1="39236" y1="82990" x2="38958" y2="84794"/>
                        <a14:backgroundMark x1="37845" y1="77621" x2="37639" y2="788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594" t="62829" r="40541" b="7637"/>
          <a:stretch/>
        </p:blipFill>
        <p:spPr>
          <a:xfrm>
            <a:off x="3216578" y="8747086"/>
            <a:ext cx="1051741" cy="3366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793869-CB4C-9D77-5766-9C51B5EDAEDF}"/>
              </a:ext>
            </a:extLst>
          </p:cNvPr>
          <p:cNvSpPr txBox="1"/>
          <p:nvPr/>
        </p:nvSpPr>
        <p:spPr>
          <a:xfrm>
            <a:off x="111724" y="63132"/>
            <a:ext cx="6486660" cy="321435"/>
          </a:xfrm>
          <a:prstGeom prst="rect">
            <a:avLst/>
          </a:prstGeom>
          <a:noFill/>
        </p:spPr>
        <p:txBody>
          <a:bodyPr wrap="square" lIns="0" tIns="0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2022 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경력 기술서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ko-KR" altLang="en-US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박승준</a:t>
            </a:r>
            <a:r>
              <a:rPr lang="en-US" altLang="ko-KR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 Junior Backend Engineer</a:t>
            </a:r>
          </a:p>
          <a:p>
            <a:pPr>
              <a:lnSpc>
                <a:spcPct val="150000"/>
              </a:lnSpc>
            </a:pPr>
            <a:r>
              <a:rPr lang="en-US" altLang="ko-KR" sz="600" dirty="0">
                <a:solidFill>
                  <a:srgbClr val="D2D0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&amp; .NET Specialist | 2x AWS Certified</a:t>
            </a:r>
            <a:endParaRPr lang="en-US" altLang="ko-KR" sz="70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슬라이드 번호 개체 틀 13">
            <a:extLst>
              <a:ext uri="{FF2B5EF4-FFF2-40B4-BE49-F238E27FC236}">
                <a16:creationId xmlns:a16="http://schemas.microsoft.com/office/drawing/2014/main" id="{17A5FE1C-8CBF-C7E8-609F-E6C00F564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024730" y="9519979"/>
            <a:ext cx="1543050" cy="127598"/>
          </a:xfrm>
        </p:spPr>
        <p:txBody>
          <a:bodyPr/>
          <a:lstStyle/>
          <a:p>
            <a:fld id="{CEB19F84-CDA6-4942-84A4-CE5B8D0EDB00}" type="slidenum">
              <a:rPr lang="ko-KR" altLang="en-US" smtClean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pPr/>
              <a:t>9</a:t>
            </a:fld>
            <a:endParaRPr lang="ko-KR" altLang="en-US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710027F-D3B9-C4A7-8C20-CEDDA74F17B1}"/>
              </a:ext>
            </a:extLst>
          </p:cNvPr>
          <p:cNvSpPr/>
          <p:nvPr/>
        </p:nvSpPr>
        <p:spPr>
          <a:xfrm>
            <a:off x="0" y="9761786"/>
            <a:ext cx="6858000" cy="14285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solidFill>
                <a:srgbClr val="255B7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83DFFE-7FAC-BDC4-9DF6-3194655AC1B1}"/>
              </a:ext>
            </a:extLst>
          </p:cNvPr>
          <p:cNvSpPr txBox="1"/>
          <p:nvPr/>
        </p:nvSpPr>
        <p:spPr>
          <a:xfrm>
            <a:off x="5249487" y="9792970"/>
            <a:ext cx="1608513" cy="8463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pPr algn="r"/>
            <a:r>
              <a:rPr lang="en-US" altLang="ko-KR" sz="55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Seung Jun Park, 2022 Resume</a:t>
            </a:r>
            <a:endParaRPr lang="en-US" altLang="ko-KR" sz="550" dirty="0">
              <a:solidFill>
                <a:srgbClr val="D2D0D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775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77804</TotalTime>
  <Words>3356</Words>
  <Application>Microsoft Macintosh PowerPoint</Application>
  <PresentationFormat>A4 용지(210x297mm)</PresentationFormat>
  <Paragraphs>444</Paragraphs>
  <Slides>13</Slides>
  <Notes>13</Notes>
  <HiddenSlides>1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시스템 서체 일반체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 Seung Jun</dc:creator>
  <cp:lastModifiedBy>PARK SeungJun (JSCK-IT)</cp:lastModifiedBy>
  <cp:revision>201</cp:revision>
  <cp:lastPrinted>2022-09-22T06:42:11Z</cp:lastPrinted>
  <dcterms:created xsi:type="dcterms:W3CDTF">2019-12-14T03:40:34Z</dcterms:created>
  <dcterms:modified xsi:type="dcterms:W3CDTF">2022-10-12T12:28:25Z</dcterms:modified>
</cp:coreProperties>
</file>